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5"/>
  </p:notesMasterIdLst>
  <p:sldIdLst>
    <p:sldId id="256" r:id="rId2"/>
    <p:sldId id="257" r:id="rId3"/>
    <p:sldId id="259" r:id="rId4"/>
    <p:sldId id="264" r:id="rId5"/>
    <p:sldId id="265" r:id="rId6"/>
    <p:sldId id="258" r:id="rId7"/>
    <p:sldId id="260" r:id="rId8"/>
    <p:sldId id="272" r:id="rId9"/>
    <p:sldId id="299" r:id="rId10"/>
    <p:sldId id="300" r:id="rId11"/>
    <p:sldId id="263" r:id="rId12"/>
    <p:sldId id="301" r:id="rId13"/>
    <p:sldId id="266" r:id="rId14"/>
    <p:sldId id="267" r:id="rId15"/>
    <p:sldId id="268" r:id="rId16"/>
    <p:sldId id="269" r:id="rId17"/>
    <p:sldId id="271" r:id="rId18"/>
    <p:sldId id="274" r:id="rId19"/>
    <p:sldId id="302" r:id="rId20"/>
    <p:sldId id="292" r:id="rId21"/>
    <p:sldId id="298" r:id="rId22"/>
    <p:sldId id="293" r:id="rId23"/>
    <p:sldId id="294" r:id="rId24"/>
    <p:sldId id="295" r:id="rId25"/>
    <p:sldId id="303" r:id="rId26"/>
    <p:sldId id="276" r:id="rId27"/>
    <p:sldId id="277" r:id="rId28"/>
    <p:sldId id="279" r:id="rId29"/>
    <p:sldId id="278" r:id="rId30"/>
    <p:sldId id="280" r:id="rId31"/>
    <p:sldId id="283" r:id="rId32"/>
    <p:sldId id="297"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1CADE4"/>
    <a:srgbClr val="FFCCFF"/>
    <a:srgbClr val="2683C6"/>
    <a:srgbClr val="FF9933"/>
    <a:srgbClr val="FF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6BA91-0BA2-4281-9890-D23DE4A969BA}" type="doc">
      <dgm:prSet loTypeId="urn:microsoft.com/office/officeart/2005/8/layout/hChevron3" loCatId="process" qsTypeId="urn:microsoft.com/office/officeart/2005/8/quickstyle/simple1" qsCatId="simple" csTypeId="urn:microsoft.com/office/officeart/2005/8/colors/accent1_3" csCatId="accent1" phldr="1"/>
      <dgm:spPr/>
    </dgm:pt>
    <dgm:pt modelId="{16C27630-F6F0-4EC8-A08D-CA2A93351844}">
      <dgm:prSet phldrT="[Text]"/>
      <dgm:spPr/>
      <dgm:t>
        <a:bodyPr/>
        <a:lstStyle/>
        <a:p>
          <a:r>
            <a:rPr lang="en-US" dirty="0"/>
            <a:t>Level 0</a:t>
          </a:r>
        </a:p>
      </dgm:t>
    </dgm:pt>
    <dgm:pt modelId="{0150ECAF-C762-4D15-803C-233B060ED120}" type="parTrans" cxnId="{C3CDE801-1B6B-48EB-A45B-DE7D9F78A1F3}">
      <dgm:prSet/>
      <dgm:spPr/>
      <dgm:t>
        <a:bodyPr/>
        <a:lstStyle/>
        <a:p>
          <a:endParaRPr lang="en-US"/>
        </a:p>
      </dgm:t>
    </dgm:pt>
    <dgm:pt modelId="{94A288B4-6E54-47B4-83FE-B7EB7758909C}" type="sibTrans" cxnId="{C3CDE801-1B6B-48EB-A45B-DE7D9F78A1F3}">
      <dgm:prSet/>
      <dgm:spPr/>
      <dgm:t>
        <a:bodyPr/>
        <a:lstStyle/>
        <a:p>
          <a:endParaRPr lang="en-US"/>
        </a:p>
      </dgm:t>
    </dgm:pt>
    <dgm:pt modelId="{BCE5267E-CAD2-4CA6-A1F6-37FAD5F2449B}">
      <dgm:prSet phldrT="[Text]"/>
      <dgm:spPr/>
      <dgm:t>
        <a:bodyPr/>
        <a:lstStyle/>
        <a:p>
          <a:r>
            <a:rPr lang="en-US" dirty="0"/>
            <a:t>Level 1</a:t>
          </a:r>
        </a:p>
      </dgm:t>
    </dgm:pt>
    <dgm:pt modelId="{3D7B4CFB-003F-4542-B4F2-443B887CF9A3}" type="parTrans" cxnId="{D513036A-FBD3-46B7-B4A1-32917504D2FF}">
      <dgm:prSet/>
      <dgm:spPr/>
      <dgm:t>
        <a:bodyPr/>
        <a:lstStyle/>
        <a:p>
          <a:endParaRPr lang="en-US"/>
        </a:p>
      </dgm:t>
    </dgm:pt>
    <dgm:pt modelId="{0F13CAE4-1E82-44FA-BB03-0E08C80D7A01}" type="sibTrans" cxnId="{D513036A-FBD3-46B7-B4A1-32917504D2FF}">
      <dgm:prSet/>
      <dgm:spPr/>
      <dgm:t>
        <a:bodyPr/>
        <a:lstStyle/>
        <a:p>
          <a:endParaRPr lang="en-US"/>
        </a:p>
      </dgm:t>
    </dgm:pt>
    <dgm:pt modelId="{6F913628-469F-434A-A37F-1E73C8B9C79C}">
      <dgm:prSet phldrT="[Text]"/>
      <dgm:spPr/>
      <dgm:t>
        <a:bodyPr/>
        <a:lstStyle/>
        <a:p>
          <a:r>
            <a:rPr lang="en-US" dirty="0"/>
            <a:t>Level 2</a:t>
          </a:r>
        </a:p>
      </dgm:t>
    </dgm:pt>
    <dgm:pt modelId="{5CD46C14-24EE-4E8D-A191-18C410A968E4}" type="parTrans" cxnId="{A165F12C-5911-4952-AB5D-B0DA875BA180}">
      <dgm:prSet/>
      <dgm:spPr/>
      <dgm:t>
        <a:bodyPr/>
        <a:lstStyle/>
        <a:p>
          <a:endParaRPr lang="en-US"/>
        </a:p>
      </dgm:t>
    </dgm:pt>
    <dgm:pt modelId="{38B973B2-CDF5-4B9E-9F78-BD929C3AEC28}" type="sibTrans" cxnId="{A165F12C-5911-4952-AB5D-B0DA875BA180}">
      <dgm:prSet/>
      <dgm:spPr/>
      <dgm:t>
        <a:bodyPr/>
        <a:lstStyle/>
        <a:p>
          <a:endParaRPr lang="en-US"/>
        </a:p>
      </dgm:t>
    </dgm:pt>
    <dgm:pt modelId="{354EA4F9-7ABF-4A3C-BF2C-EAF42D963ED7}" type="pres">
      <dgm:prSet presAssocID="{0C26BA91-0BA2-4281-9890-D23DE4A969BA}" presName="Name0" presStyleCnt="0">
        <dgm:presLayoutVars>
          <dgm:dir/>
          <dgm:resizeHandles val="exact"/>
        </dgm:presLayoutVars>
      </dgm:prSet>
      <dgm:spPr/>
    </dgm:pt>
    <dgm:pt modelId="{4170E1C1-E9B8-4AEC-912E-A0CAF06B2A38}" type="pres">
      <dgm:prSet presAssocID="{16C27630-F6F0-4EC8-A08D-CA2A93351844}" presName="parTxOnly" presStyleLbl="node1" presStyleIdx="0" presStyleCnt="3">
        <dgm:presLayoutVars>
          <dgm:bulletEnabled val="1"/>
        </dgm:presLayoutVars>
      </dgm:prSet>
      <dgm:spPr/>
    </dgm:pt>
    <dgm:pt modelId="{6B5DA185-6FC5-44D0-9704-31000B6B5ECB}" type="pres">
      <dgm:prSet presAssocID="{94A288B4-6E54-47B4-83FE-B7EB7758909C}" presName="parSpace" presStyleCnt="0"/>
      <dgm:spPr/>
    </dgm:pt>
    <dgm:pt modelId="{E506BDEC-193E-468F-82F5-92AB9165E1AB}" type="pres">
      <dgm:prSet presAssocID="{BCE5267E-CAD2-4CA6-A1F6-37FAD5F2449B}" presName="parTxOnly" presStyleLbl="node1" presStyleIdx="1" presStyleCnt="3">
        <dgm:presLayoutVars>
          <dgm:bulletEnabled val="1"/>
        </dgm:presLayoutVars>
      </dgm:prSet>
      <dgm:spPr/>
    </dgm:pt>
    <dgm:pt modelId="{E3C2EB26-8BE7-4911-BA3D-5E552871C654}" type="pres">
      <dgm:prSet presAssocID="{0F13CAE4-1E82-44FA-BB03-0E08C80D7A01}" presName="parSpace" presStyleCnt="0"/>
      <dgm:spPr/>
    </dgm:pt>
    <dgm:pt modelId="{D4ED324D-9BDD-4CBC-86E9-B9AC06627B6E}" type="pres">
      <dgm:prSet presAssocID="{6F913628-469F-434A-A37F-1E73C8B9C79C}" presName="parTxOnly" presStyleLbl="node1" presStyleIdx="2" presStyleCnt="3">
        <dgm:presLayoutVars>
          <dgm:bulletEnabled val="1"/>
        </dgm:presLayoutVars>
      </dgm:prSet>
      <dgm:spPr/>
    </dgm:pt>
  </dgm:ptLst>
  <dgm:cxnLst>
    <dgm:cxn modelId="{C3CDE801-1B6B-48EB-A45B-DE7D9F78A1F3}" srcId="{0C26BA91-0BA2-4281-9890-D23DE4A969BA}" destId="{16C27630-F6F0-4EC8-A08D-CA2A93351844}" srcOrd="0" destOrd="0" parTransId="{0150ECAF-C762-4D15-803C-233B060ED120}" sibTransId="{94A288B4-6E54-47B4-83FE-B7EB7758909C}"/>
    <dgm:cxn modelId="{A165F12C-5911-4952-AB5D-B0DA875BA180}" srcId="{0C26BA91-0BA2-4281-9890-D23DE4A969BA}" destId="{6F913628-469F-434A-A37F-1E73C8B9C79C}" srcOrd="2" destOrd="0" parTransId="{5CD46C14-24EE-4E8D-A191-18C410A968E4}" sibTransId="{38B973B2-CDF5-4B9E-9F78-BD929C3AEC28}"/>
    <dgm:cxn modelId="{C90EED48-FBA7-4424-9F85-87EB5CA343BF}" type="presOf" srcId="{16C27630-F6F0-4EC8-A08D-CA2A93351844}" destId="{4170E1C1-E9B8-4AEC-912E-A0CAF06B2A38}" srcOrd="0" destOrd="0" presId="urn:microsoft.com/office/officeart/2005/8/layout/hChevron3"/>
    <dgm:cxn modelId="{D513036A-FBD3-46B7-B4A1-32917504D2FF}" srcId="{0C26BA91-0BA2-4281-9890-D23DE4A969BA}" destId="{BCE5267E-CAD2-4CA6-A1F6-37FAD5F2449B}" srcOrd="1" destOrd="0" parTransId="{3D7B4CFB-003F-4542-B4F2-443B887CF9A3}" sibTransId="{0F13CAE4-1E82-44FA-BB03-0E08C80D7A01}"/>
    <dgm:cxn modelId="{B89D3D6D-CA78-4E70-A17D-3411C1DFF8BD}" type="presOf" srcId="{BCE5267E-CAD2-4CA6-A1F6-37FAD5F2449B}" destId="{E506BDEC-193E-468F-82F5-92AB9165E1AB}" srcOrd="0" destOrd="0" presId="urn:microsoft.com/office/officeart/2005/8/layout/hChevron3"/>
    <dgm:cxn modelId="{95660183-5C46-4577-B34D-ED3851827490}" type="presOf" srcId="{6F913628-469F-434A-A37F-1E73C8B9C79C}" destId="{D4ED324D-9BDD-4CBC-86E9-B9AC06627B6E}" srcOrd="0" destOrd="0" presId="urn:microsoft.com/office/officeart/2005/8/layout/hChevron3"/>
    <dgm:cxn modelId="{170F67DB-D524-444A-80D0-9E6ADFC5C968}" type="presOf" srcId="{0C26BA91-0BA2-4281-9890-D23DE4A969BA}" destId="{354EA4F9-7ABF-4A3C-BF2C-EAF42D963ED7}" srcOrd="0" destOrd="0" presId="urn:microsoft.com/office/officeart/2005/8/layout/hChevron3"/>
    <dgm:cxn modelId="{864B80FB-F74C-463B-BD67-B77FAC153BFD}" type="presParOf" srcId="{354EA4F9-7ABF-4A3C-BF2C-EAF42D963ED7}" destId="{4170E1C1-E9B8-4AEC-912E-A0CAF06B2A38}" srcOrd="0" destOrd="0" presId="urn:microsoft.com/office/officeart/2005/8/layout/hChevron3"/>
    <dgm:cxn modelId="{1E9B6362-20C0-4CA8-B4C3-5C53276209B2}" type="presParOf" srcId="{354EA4F9-7ABF-4A3C-BF2C-EAF42D963ED7}" destId="{6B5DA185-6FC5-44D0-9704-31000B6B5ECB}" srcOrd="1" destOrd="0" presId="urn:microsoft.com/office/officeart/2005/8/layout/hChevron3"/>
    <dgm:cxn modelId="{A6A0D80F-B852-4A0C-9AF4-FB29D2D4D711}" type="presParOf" srcId="{354EA4F9-7ABF-4A3C-BF2C-EAF42D963ED7}" destId="{E506BDEC-193E-468F-82F5-92AB9165E1AB}" srcOrd="2" destOrd="0" presId="urn:microsoft.com/office/officeart/2005/8/layout/hChevron3"/>
    <dgm:cxn modelId="{E5E42D07-6A20-4027-BB4F-C3C184233940}" type="presParOf" srcId="{354EA4F9-7ABF-4A3C-BF2C-EAF42D963ED7}" destId="{E3C2EB26-8BE7-4911-BA3D-5E552871C654}" srcOrd="3" destOrd="0" presId="urn:microsoft.com/office/officeart/2005/8/layout/hChevron3"/>
    <dgm:cxn modelId="{BE64CDC3-A9D9-42D5-A22D-B012A4781961}" type="presParOf" srcId="{354EA4F9-7ABF-4A3C-BF2C-EAF42D963ED7}" destId="{D4ED324D-9BDD-4CBC-86E9-B9AC06627B6E}"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30F98-5917-4D76-9D1C-F42A88EF51A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7679DEA0-B3CE-42FB-8CA9-6B74DC0672C1}">
      <dgm:prSet phldrT="[Text]" custT="1"/>
      <dgm:spPr/>
      <dgm:t>
        <a:bodyPr/>
        <a:lstStyle/>
        <a:p>
          <a:r>
            <a:rPr lang="en-US" sz="2400" dirty="0"/>
            <a:t>Level 2 </a:t>
          </a:r>
        </a:p>
      </dgm:t>
    </dgm:pt>
    <dgm:pt modelId="{76FEE1F2-22A2-44E2-91D6-BCD48475F862}" type="parTrans" cxnId="{B823C460-A795-4594-8535-C825C5A461F3}">
      <dgm:prSet/>
      <dgm:spPr/>
      <dgm:t>
        <a:bodyPr/>
        <a:lstStyle/>
        <a:p>
          <a:endParaRPr lang="en-US"/>
        </a:p>
      </dgm:t>
    </dgm:pt>
    <dgm:pt modelId="{1C0CC3D9-E81D-4D84-8B77-B3C37008D1AC}" type="sibTrans" cxnId="{B823C460-A795-4594-8535-C825C5A461F3}">
      <dgm:prSet/>
      <dgm:spPr/>
      <dgm:t>
        <a:bodyPr/>
        <a:lstStyle/>
        <a:p>
          <a:endParaRPr lang="en-US"/>
        </a:p>
      </dgm:t>
    </dgm:pt>
    <dgm:pt modelId="{BF7AB79B-92A2-402A-B7A9-5F1D302D050F}">
      <dgm:prSet phldrT="[Text]"/>
      <dgm:spPr>
        <a:solidFill>
          <a:srgbClr val="FF6600"/>
        </a:solidFill>
      </dgm:spPr>
      <dgm:t>
        <a:bodyPr/>
        <a:lstStyle/>
        <a:p>
          <a:r>
            <a:rPr lang="en-US" dirty="0"/>
            <a:t>L2RPT</a:t>
          </a:r>
        </a:p>
      </dgm:t>
    </dgm:pt>
    <dgm:pt modelId="{EA49907C-5772-4C6F-A4E7-CAA8383BAB6A}" type="parTrans" cxnId="{C38A0985-E643-4FAC-9E18-B8C0D39EAB98}">
      <dgm:prSet/>
      <dgm:spPr>
        <a:solidFill>
          <a:srgbClr val="FF6600"/>
        </a:solidFill>
      </dgm:spPr>
      <dgm:t>
        <a:bodyPr/>
        <a:lstStyle/>
        <a:p>
          <a:endParaRPr lang="en-US"/>
        </a:p>
      </dgm:t>
    </dgm:pt>
    <dgm:pt modelId="{798DEB67-8EC8-46C8-91E8-4BD4EF11EEA3}" type="sibTrans" cxnId="{C38A0985-E643-4FAC-9E18-B8C0D39EAB98}">
      <dgm:prSet/>
      <dgm:spPr/>
      <dgm:t>
        <a:bodyPr/>
        <a:lstStyle/>
        <a:p>
          <a:endParaRPr lang="en-US"/>
        </a:p>
      </dgm:t>
    </dgm:pt>
    <dgm:pt modelId="{713D0DA5-D0F9-4E3B-AB5F-8EDAE7872C38}">
      <dgm:prSet phldrT="[Text]"/>
      <dgm:spPr>
        <a:solidFill>
          <a:schemeClr val="accent6">
            <a:lumMod val="75000"/>
          </a:schemeClr>
        </a:solidFill>
      </dgm:spPr>
      <dgm:t>
        <a:bodyPr/>
        <a:lstStyle/>
        <a:p>
          <a:r>
            <a:rPr lang="en-US" dirty="0"/>
            <a:t>ESSA</a:t>
          </a:r>
        </a:p>
      </dgm:t>
    </dgm:pt>
    <dgm:pt modelId="{22D33DED-8DD3-4923-97CB-B02D480DC1E6}" type="parTrans" cxnId="{2809DF98-D942-4C4B-BBD1-0291B43A73A8}">
      <dgm:prSet/>
      <dgm:spPr>
        <a:solidFill>
          <a:schemeClr val="accent6">
            <a:lumMod val="75000"/>
          </a:schemeClr>
        </a:solidFill>
      </dgm:spPr>
      <dgm:t>
        <a:bodyPr/>
        <a:lstStyle/>
        <a:p>
          <a:endParaRPr lang="en-US"/>
        </a:p>
      </dgm:t>
    </dgm:pt>
    <dgm:pt modelId="{D7295907-2797-4937-BD3B-2CE6F5984D36}" type="sibTrans" cxnId="{2809DF98-D942-4C4B-BBD1-0291B43A73A8}">
      <dgm:prSet/>
      <dgm:spPr/>
      <dgm:t>
        <a:bodyPr/>
        <a:lstStyle/>
        <a:p>
          <a:endParaRPr lang="en-US"/>
        </a:p>
      </dgm:t>
    </dgm:pt>
    <dgm:pt modelId="{4F606442-F458-4F2D-89CE-C658C835CCCB}">
      <dgm:prSet phldrT="[Text]"/>
      <dgm:spPr>
        <a:solidFill>
          <a:schemeClr val="accent6">
            <a:lumMod val="75000"/>
          </a:schemeClr>
        </a:solidFill>
      </dgm:spPr>
      <dgm:t>
        <a:bodyPr/>
        <a:lstStyle/>
        <a:p>
          <a:r>
            <a:rPr lang="en-US" dirty="0"/>
            <a:t>School Report Card</a:t>
          </a:r>
        </a:p>
      </dgm:t>
    </dgm:pt>
    <dgm:pt modelId="{F6AF6F44-7308-466F-9EDE-336072E21AD9}" type="parTrans" cxnId="{BE3B1B2D-010E-424F-9655-C9E09FD47715}">
      <dgm:prSet/>
      <dgm:spPr>
        <a:solidFill>
          <a:schemeClr val="accent6">
            <a:lumMod val="75000"/>
          </a:schemeClr>
        </a:solidFill>
      </dgm:spPr>
      <dgm:t>
        <a:bodyPr/>
        <a:lstStyle/>
        <a:p>
          <a:endParaRPr lang="en-US"/>
        </a:p>
      </dgm:t>
    </dgm:pt>
    <dgm:pt modelId="{942C5148-9BD0-4AF2-BDDF-CA0AC2B84304}" type="sibTrans" cxnId="{BE3B1B2D-010E-424F-9655-C9E09FD47715}">
      <dgm:prSet/>
      <dgm:spPr/>
      <dgm:t>
        <a:bodyPr/>
        <a:lstStyle/>
        <a:p>
          <a:endParaRPr lang="en-US"/>
        </a:p>
      </dgm:t>
    </dgm:pt>
    <dgm:pt modelId="{800AE18E-ADAA-41CF-9FF1-14211FDADBF5}">
      <dgm:prSet phldrT="[Text]"/>
      <dgm:spPr>
        <a:solidFill>
          <a:schemeClr val="accent6">
            <a:lumMod val="75000"/>
          </a:schemeClr>
        </a:solidFill>
      </dgm:spPr>
      <dgm:t>
        <a:bodyPr/>
        <a:lstStyle/>
        <a:p>
          <a:r>
            <a:rPr lang="en-US" dirty="0"/>
            <a:t>Federal Reporting</a:t>
          </a:r>
        </a:p>
      </dgm:t>
    </dgm:pt>
    <dgm:pt modelId="{A9DD64BD-82D8-4886-BFB4-9C12F098E722}" type="parTrans" cxnId="{D61A5BAA-FD2D-4A49-96C7-B194114A1B67}">
      <dgm:prSet/>
      <dgm:spPr>
        <a:solidFill>
          <a:schemeClr val="accent6">
            <a:lumMod val="75000"/>
          </a:schemeClr>
        </a:solidFill>
      </dgm:spPr>
      <dgm:t>
        <a:bodyPr/>
        <a:lstStyle/>
        <a:p>
          <a:endParaRPr lang="en-US"/>
        </a:p>
      </dgm:t>
    </dgm:pt>
    <dgm:pt modelId="{D9864AA2-8A8C-433F-9EB9-F7BB3BE8BAD6}" type="sibTrans" cxnId="{D61A5BAA-FD2D-4A49-96C7-B194114A1B67}">
      <dgm:prSet/>
      <dgm:spPr/>
      <dgm:t>
        <a:bodyPr/>
        <a:lstStyle/>
        <a:p>
          <a:endParaRPr lang="en-US"/>
        </a:p>
      </dgm:t>
    </dgm:pt>
    <dgm:pt modelId="{862A308A-A44D-43D7-A24D-471AA245E874}">
      <dgm:prSet phldrT="[Text]"/>
      <dgm:spPr>
        <a:solidFill>
          <a:schemeClr val="accent6">
            <a:lumMod val="75000"/>
          </a:schemeClr>
        </a:solidFill>
      </dgm:spPr>
      <dgm:t>
        <a:bodyPr/>
        <a:lstStyle/>
        <a:p>
          <a:r>
            <a:rPr lang="en-US" dirty="0"/>
            <a:t>Federal and State Funding</a:t>
          </a:r>
        </a:p>
      </dgm:t>
    </dgm:pt>
    <dgm:pt modelId="{DA7FE206-3CA0-4552-BC31-C3552A17A860}" type="parTrans" cxnId="{2CC09FBD-01E1-41FF-920C-333F4C43302E}">
      <dgm:prSet/>
      <dgm:spPr>
        <a:solidFill>
          <a:schemeClr val="accent6">
            <a:lumMod val="75000"/>
          </a:schemeClr>
        </a:solidFill>
      </dgm:spPr>
      <dgm:t>
        <a:bodyPr/>
        <a:lstStyle/>
        <a:p>
          <a:endParaRPr lang="en-US"/>
        </a:p>
      </dgm:t>
    </dgm:pt>
    <dgm:pt modelId="{2449DE63-CBE0-4B3E-AC5D-BA350C63B93A}" type="sibTrans" cxnId="{2CC09FBD-01E1-41FF-920C-333F4C43302E}">
      <dgm:prSet/>
      <dgm:spPr/>
      <dgm:t>
        <a:bodyPr/>
        <a:lstStyle/>
        <a:p>
          <a:endParaRPr lang="en-US"/>
        </a:p>
      </dgm:t>
    </dgm:pt>
    <dgm:pt modelId="{E0CD0CDB-35F0-434A-BB63-58E095C4DE6E}">
      <dgm:prSet phldrT="[Text]"/>
      <dgm:spPr>
        <a:solidFill>
          <a:srgbClr val="FF6600"/>
        </a:solidFill>
      </dgm:spPr>
      <dgm:t>
        <a:bodyPr/>
        <a:lstStyle/>
        <a:p>
          <a:r>
            <a:rPr lang="en-US" dirty="0"/>
            <a:t>PD System </a:t>
          </a:r>
        </a:p>
        <a:p>
          <a:r>
            <a:rPr lang="en-US" dirty="0"/>
            <a:t>(Pupils with Disabilities)</a:t>
          </a:r>
        </a:p>
      </dgm:t>
    </dgm:pt>
    <dgm:pt modelId="{5FB5C1B6-F269-4915-804A-72D9CA666DF7}" type="parTrans" cxnId="{4F9DF6EC-3A85-4E68-AC55-615A976AB17B}">
      <dgm:prSet/>
      <dgm:spPr>
        <a:solidFill>
          <a:srgbClr val="FF6600"/>
        </a:solidFill>
      </dgm:spPr>
      <dgm:t>
        <a:bodyPr/>
        <a:lstStyle/>
        <a:p>
          <a:endParaRPr lang="en-US"/>
        </a:p>
      </dgm:t>
    </dgm:pt>
    <dgm:pt modelId="{48DA558B-4880-48E8-9493-FAA86BB8FB82}" type="sibTrans" cxnId="{4F9DF6EC-3A85-4E68-AC55-615A976AB17B}">
      <dgm:prSet/>
      <dgm:spPr/>
      <dgm:t>
        <a:bodyPr/>
        <a:lstStyle/>
        <a:p>
          <a:endParaRPr lang="en-US"/>
        </a:p>
      </dgm:t>
    </dgm:pt>
    <dgm:pt modelId="{C2963736-12A0-4E0F-82A7-605B10CD600D}" type="pres">
      <dgm:prSet presAssocID="{AEC30F98-5917-4D76-9D1C-F42A88EF51AD}" presName="Name0" presStyleCnt="0">
        <dgm:presLayoutVars>
          <dgm:chMax val="1"/>
          <dgm:dir/>
          <dgm:animLvl val="ctr"/>
          <dgm:resizeHandles val="exact"/>
        </dgm:presLayoutVars>
      </dgm:prSet>
      <dgm:spPr/>
    </dgm:pt>
    <dgm:pt modelId="{C72543EB-68BE-4F14-99DC-178454B3443E}" type="pres">
      <dgm:prSet presAssocID="{7679DEA0-B3CE-42FB-8CA9-6B74DC0672C1}" presName="centerShape" presStyleLbl="node0" presStyleIdx="0" presStyleCnt="1"/>
      <dgm:spPr/>
    </dgm:pt>
    <dgm:pt modelId="{ADD17169-87CE-4F6A-824C-475FF50B58DF}" type="pres">
      <dgm:prSet presAssocID="{EA49907C-5772-4C6F-A4E7-CAA8383BAB6A}" presName="parTrans" presStyleLbl="sibTrans2D1" presStyleIdx="0" presStyleCnt="6"/>
      <dgm:spPr/>
    </dgm:pt>
    <dgm:pt modelId="{34B33454-1E92-4DF3-9C53-66DAA625870E}" type="pres">
      <dgm:prSet presAssocID="{EA49907C-5772-4C6F-A4E7-CAA8383BAB6A}" presName="connectorText" presStyleLbl="sibTrans2D1" presStyleIdx="0" presStyleCnt="6"/>
      <dgm:spPr/>
    </dgm:pt>
    <dgm:pt modelId="{E9551245-3E30-4984-8284-8DEF12308A2B}" type="pres">
      <dgm:prSet presAssocID="{BF7AB79B-92A2-402A-B7A9-5F1D302D050F}" presName="node" presStyleLbl="node1" presStyleIdx="0" presStyleCnt="6">
        <dgm:presLayoutVars>
          <dgm:bulletEnabled val="1"/>
        </dgm:presLayoutVars>
      </dgm:prSet>
      <dgm:spPr/>
    </dgm:pt>
    <dgm:pt modelId="{4C53A968-6A6F-4A92-84CB-17A4E8E17005}" type="pres">
      <dgm:prSet presAssocID="{5FB5C1B6-F269-4915-804A-72D9CA666DF7}" presName="parTrans" presStyleLbl="sibTrans2D1" presStyleIdx="1" presStyleCnt="6"/>
      <dgm:spPr/>
    </dgm:pt>
    <dgm:pt modelId="{EA9BB348-FA39-48B7-B7AA-84988C3F6887}" type="pres">
      <dgm:prSet presAssocID="{5FB5C1B6-F269-4915-804A-72D9CA666DF7}" presName="connectorText" presStyleLbl="sibTrans2D1" presStyleIdx="1" presStyleCnt="6"/>
      <dgm:spPr/>
    </dgm:pt>
    <dgm:pt modelId="{D9EFAE17-D6BB-44A2-9462-F8DBA6F15A99}" type="pres">
      <dgm:prSet presAssocID="{E0CD0CDB-35F0-434A-BB63-58E095C4DE6E}" presName="node" presStyleLbl="node1" presStyleIdx="1" presStyleCnt="6">
        <dgm:presLayoutVars>
          <dgm:bulletEnabled val="1"/>
        </dgm:presLayoutVars>
      </dgm:prSet>
      <dgm:spPr/>
    </dgm:pt>
    <dgm:pt modelId="{0E927063-2003-491F-9FF9-BBB02E22DEE9}" type="pres">
      <dgm:prSet presAssocID="{22D33DED-8DD3-4923-97CB-B02D480DC1E6}" presName="parTrans" presStyleLbl="sibTrans2D1" presStyleIdx="2" presStyleCnt="6"/>
      <dgm:spPr/>
    </dgm:pt>
    <dgm:pt modelId="{A9813714-6491-49B1-86D0-34E5B2BFA1F5}" type="pres">
      <dgm:prSet presAssocID="{22D33DED-8DD3-4923-97CB-B02D480DC1E6}" presName="connectorText" presStyleLbl="sibTrans2D1" presStyleIdx="2" presStyleCnt="6"/>
      <dgm:spPr/>
    </dgm:pt>
    <dgm:pt modelId="{17960F98-0943-44E4-9752-89A7C012F8BE}" type="pres">
      <dgm:prSet presAssocID="{713D0DA5-D0F9-4E3B-AB5F-8EDAE7872C38}" presName="node" presStyleLbl="node1" presStyleIdx="2" presStyleCnt="6">
        <dgm:presLayoutVars>
          <dgm:bulletEnabled val="1"/>
        </dgm:presLayoutVars>
      </dgm:prSet>
      <dgm:spPr/>
    </dgm:pt>
    <dgm:pt modelId="{EE399B4E-BD79-4517-893F-8E16000382D4}" type="pres">
      <dgm:prSet presAssocID="{F6AF6F44-7308-466F-9EDE-336072E21AD9}" presName="parTrans" presStyleLbl="sibTrans2D1" presStyleIdx="3" presStyleCnt="6"/>
      <dgm:spPr/>
    </dgm:pt>
    <dgm:pt modelId="{7EE28D1C-D52D-4AF6-8637-76E6F46DF294}" type="pres">
      <dgm:prSet presAssocID="{F6AF6F44-7308-466F-9EDE-336072E21AD9}" presName="connectorText" presStyleLbl="sibTrans2D1" presStyleIdx="3" presStyleCnt="6"/>
      <dgm:spPr/>
    </dgm:pt>
    <dgm:pt modelId="{91F95B95-9F5C-4105-8144-B27825A2BB21}" type="pres">
      <dgm:prSet presAssocID="{4F606442-F458-4F2D-89CE-C658C835CCCB}" presName="node" presStyleLbl="node1" presStyleIdx="3" presStyleCnt="6">
        <dgm:presLayoutVars>
          <dgm:bulletEnabled val="1"/>
        </dgm:presLayoutVars>
      </dgm:prSet>
      <dgm:spPr/>
    </dgm:pt>
    <dgm:pt modelId="{0030DCFE-189B-4609-ABB0-C3E2FC7B73FC}" type="pres">
      <dgm:prSet presAssocID="{A9DD64BD-82D8-4886-BFB4-9C12F098E722}" presName="parTrans" presStyleLbl="sibTrans2D1" presStyleIdx="4" presStyleCnt="6"/>
      <dgm:spPr/>
    </dgm:pt>
    <dgm:pt modelId="{35CCB50A-23B1-492F-A324-229DED05289C}" type="pres">
      <dgm:prSet presAssocID="{A9DD64BD-82D8-4886-BFB4-9C12F098E722}" presName="connectorText" presStyleLbl="sibTrans2D1" presStyleIdx="4" presStyleCnt="6"/>
      <dgm:spPr/>
    </dgm:pt>
    <dgm:pt modelId="{A2475F31-B93E-433C-BA70-46713E18C4CA}" type="pres">
      <dgm:prSet presAssocID="{800AE18E-ADAA-41CF-9FF1-14211FDADBF5}" presName="node" presStyleLbl="node1" presStyleIdx="4" presStyleCnt="6">
        <dgm:presLayoutVars>
          <dgm:bulletEnabled val="1"/>
        </dgm:presLayoutVars>
      </dgm:prSet>
      <dgm:spPr/>
    </dgm:pt>
    <dgm:pt modelId="{F60FD4D9-A5E2-45FF-92AA-FD3296C09C65}" type="pres">
      <dgm:prSet presAssocID="{DA7FE206-3CA0-4552-BC31-C3552A17A860}" presName="parTrans" presStyleLbl="sibTrans2D1" presStyleIdx="5" presStyleCnt="6"/>
      <dgm:spPr/>
    </dgm:pt>
    <dgm:pt modelId="{2FA2FE94-C8C2-4262-B75D-50C8CAC6B6C5}" type="pres">
      <dgm:prSet presAssocID="{DA7FE206-3CA0-4552-BC31-C3552A17A860}" presName="connectorText" presStyleLbl="sibTrans2D1" presStyleIdx="5" presStyleCnt="6"/>
      <dgm:spPr/>
    </dgm:pt>
    <dgm:pt modelId="{469102D9-0101-479D-8734-F5AEC201C264}" type="pres">
      <dgm:prSet presAssocID="{862A308A-A44D-43D7-A24D-471AA245E874}" presName="node" presStyleLbl="node1" presStyleIdx="5" presStyleCnt="6">
        <dgm:presLayoutVars>
          <dgm:bulletEnabled val="1"/>
        </dgm:presLayoutVars>
      </dgm:prSet>
      <dgm:spPr/>
    </dgm:pt>
  </dgm:ptLst>
  <dgm:cxnLst>
    <dgm:cxn modelId="{18FFC509-301C-48C8-B56E-5A2A8EABE3D6}" type="presOf" srcId="{800AE18E-ADAA-41CF-9FF1-14211FDADBF5}" destId="{A2475F31-B93E-433C-BA70-46713E18C4CA}" srcOrd="0" destOrd="0" presId="urn:microsoft.com/office/officeart/2005/8/layout/radial5"/>
    <dgm:cxn modelId="{94DB1E27-07C8-4127-91FB-D17F20C789FF}" type="presOf" srcId="{E0CD0CDB-35F0-434A-BB63-58E095C4DE6E}" destId="{D9EFAE17-D6BB-44A2-9462-F8DBA6F15A99}" srcOrd="0" destOrd="0" presId="urn:microsoft.com/office/officeart/2005/8/layout/radial5"/>
    <dgm:cxn modelId="{BE3B1B2D-010E-424F-9655-C9E09FD47715}" srcId="{7679DEA0-B3CE-42FB-8CA9-6B74DC0672C1}" destId="{4F606442-F458-4F2D-89CE-C658C835CCCB}" srcOrd="3" destOrd="0" parTransId="{F6AF6F44-7308-466F-9EDE-336072E21AD9}" sibTransId="{942C5148-9BD0-4AF2-BDDF-CA0AC2B84304}"/>
    <dgm:cxn modelId="{2119FF34-A6BA-43CE-A8EA-EA0B534CA718}" type="presOf" srcId="{BF7AB79B-92A2-402A-B7A9-5F1D302D050F}" destId="{E9551245-3E30-4984-8284-8DEF12308A2B}" srcOrd="0" destOrd="0" presId="urn:microsoft.com/office/officeart/2005/8/layout/radial5"/>
    <dgm:cxn modelId="{FFECBC37-F9E2-4B4A-A27D-719BAC295CFD}" type="presOf" srcId="{5FB5C1B6-F269-4915-804A-72D9CA666DF7}" destId="{4C53A968-6A6F-4A92-84CB-17A4E8E17005}" srcOrd="0" destOrd="0" presId="urn:microsoft.com/office/officeart/2005/8/layout/radial5"/>
    <dgm:cxn modelId="{DEC61439-58FA-4C97-9C21-EA7A1086D6D3}" type="presOf" srcId="{AEC30F98-5917-4D76-9D1C-F42A88EF51AD}" destId="{C2963736-12A0-4E0F-82A7-605B10CD600D}" srcOrd="0" destOrd="0" presId="urn:microsoft.com/office/officeart/2005/8/layout/radial5"/>
    <dgm:cxn modelId="{E2D5373D-A679-48A2-AC80-DB141786DEC2}" type="presOf" srcId="{22D33DED-8DD3-4923-97CB-B02D480DC1E6}" destId="{A9813714-6491-49B1-86D0-34E5B2BFA1F5}" srcOrd="1" destOrd="0" presId="urn:microsoft.com/office/officeart/2005/8/layout/radial5"/>
    <dgm:cxn modelId="{BA3F5E5C-6E47-49F1-868B-5BF3F70F3C59}" type="presOf" srcId="{22D33DED-8DD3-4923-97CB-B02D480DC1E6}" destId="{0E927063-2003-491F-9FF9-BBB02E22DEE9}" srcOrd="0" destOrd="0" presId="urn:microsoft.com/office/officeart/2005/8/layout/radial5"/>
    <dgm:cxn modelId="{B823C460-A795-4594-8535-C825C5A461F3}" srcId="{AEC30F98-5917-4D76-9D1C-F42A88EF51AD}" destId="{7679DEA0-B3CE-42FB-8CA9-6B74DC0672C1}" srcOrd="0" destOrd="0" parTransId="{76FEE1F2-22A2-44E2-91D6-BCD48475F862}" sibTransId="{1C0CC3D9-E81D-4D84-8B77-B3C37008D1AC}"/>
    <dgm:cxn modelId="{16FC0E4C-DD3B-4AF5-8F32-BD6FADFFD49F}" type="presOf" srcId="{A9DD64BD-82D8-4886-BFB4-9C12F098E722}" destId="{35CCB50A-23B1-492F-A324-229DED05289C}" srcOrd="1" destOrd="0" presId="urn:microsoft.com/office/officeart/2005/8/layout/radial5"/>
    <dgm:cxn modelId="{0B78A057-558D-4C05-B7F0-36EA4F00AEF8}" type="presOf" srcId="{F6AF6F44-7308-466F-9EDE-336072E21AD9}" destId="{7EE28D1C-D52D-4AF6-8637-76E6F46DF294}" srcOrd="1" destOrd="0" presId="urn:microsoft.com/office/officeart/2005/8/layout/radial5"/>
    <dgm:cxn modelId="{57D5787B-F274-4FC2-96BE-BCFFA917F0B7}" type="presOf" srcId="{7679DEA0-B3CE-42FB-8CA9-6B74DC0672C1}" destId="{C72543EB-68BE-4F14-99DC-178454B3443E}" srcOrd="0" destOrd="0" presId="urn:microsoft.com/office/officeart/2005/8/layout/radial5"/>
    <dgm:cxn modelId="{C38A0985-E643-4FAC-9E18-B8C0D39EAB98}" srcId="{7679DEA0-B3CE-42FB-8CA9-6B74DC0672C1}" destId="{BF7AB79B-92A2-402A-B7A9-5F1D302D050F}" srcOrd="0" destOrd="0" parTransId="{EA49907C-5772-4C6F-A4E7-CAA8383BAB6A}" sibTransId="{798DEB67-8EC8-46C8-91E8-4BD4EF11EEA3}"/>
    <dgm:cxn modelId="{DF0F3685-74CA-4308-BB11-66A0E3567EDF}" type="presOf" srcId="{DA7FE206-3CA0-4552-BC31-C3552A17A860}" destId="{2FA2FE94-C8C2-4262-B75D-50C8CAC6B6C5}" srcOrd="1" destOrd="0" presId="urn:microsoft.com/office/officeart/2005/8/layout/radial5"/>
    <dgm:cxn modelId="{7494E991-38B8-4BCC-B6DB-D07B79465A68}" type="presOf" srcId="{5FB5C1B6-F269-4915-804A-72D9CA666DF7}" destId="{EA9BB348-FA39-48B7-B7AA-84988C3F6887}" srcOrd="1" destOrd="0" presId="urn:microsoft.com/office/officeart/2005/8/layout/radial5"/>
    <dgm:cxn modelId="{B4DC1597-4594-4916-938E-D05E636C51D6}" type="presOf" srcId="{A9DD64BD-82D8-4886-BFB4-9C12F098E722}" destId="{0030DCFE-189B-4609-ABB0-C3E2FC7B73FC}" srcOrd="0" destOrd="0" presId="urn:microsoft.com/office/officeart/2005/8/layout/radial5"/>
    <dgm:cxn modelId="{2809DF98-D942-4C4B-BBD1-0291B43A73A8}" srcId="{7679DEA0-B3CE-42FB-8CA9-6B74DC0672C1}" destId="{713D0DA5-D0F9-4E3B-AB5F-8EDAE7872C38}" srcOrd="2" destOrd="0" parTransId="{22D33DED-8DD3-4923-97CB-B02D480DC1E6}" sibTransId="{D7295907-2797-4937-BD3B-2CE6F5984D36}"/>
    <dgm:cxn modelId="{F1C325A2-0ADC-4E08-BD8B-49D8AFE00783}" type="presOf" srcId="{EA49907C-5772-4C6F-A4E7-CAA8383BAB6A}" destId="{34B33454-1E92-4DF3-9C53-66DAA625870E}" srcOrd="1" destOrd="0" presId="urn:microsoft.com/office/officeart/2005/8/layout/radial5"/>
    <dgm:cxn modelId="{8AB7EEA8-0688-422B-AA47-90030AEBFE25}" type="presOf" srcId="{F6AF6F44-7308-466F-9EDE-336072E21AD9}" destId="{EE399B4E-BD79-4517-893F-8E16000382D4}" srcOrd="0" destOrd="0" presId="urn:microsoft.com/office/officeart/2005/8/layout/radial5"/>
    <dgm:cxn modelId="{D61A5BAA-FD2D-4A49-96C7-B194114A1B67}" srcId="{7679DEA0-B3CE-42FB-8CA9-6B74DC0672C1}" destId="{800AE18E-ADAA-41CF-9FF1-14211FDADBF5}" srcOrd="4" destOrd="0" parTransId="{A9DD64BD-82D8-4886-BFB4-9C12F098E722}" sibTransId="{D9864AA2-8A8C-433F-9EB9-F7BB3BE8BAD6}"/>
    <dgm:cxn modelId="{2CC09FBD-01E1-41FF-920C-333F4C43302E}" srcId="{7679DEA0-B3CE-42FB-8CA9-6B74DC0672C1}" destId="{862A308A-A44D-43D7-A24D-471AA245E874}" srcOrd="5" destOrd="0" parTransId="{DA7FE206-3CA0-4552-BC31-C3552A17A860}" sibTransId="{2449DE63-CBE0-4B3E-AC5D-BA350C63B93A}"/>
    <dgm:cxn modelId="{CD4225C2-D9C7-4C65-BDCB-CEDE2A3F066C}" type="presOf" srcId="{DA7FE206-3CA0-4552-BC31-C3552A17A860}" destId="{F60FD4D9-A5E2-45FF-92AA-FD3296C09C65}" srcOrd="0" destOrd="0" presId="urn:microsoft.com/office/officeart/2005/8/layout/radial5"/>
    <dgm:cxn modelId="{E6BF4BC3-FD81-4CA1-AA27-B0742B5F51AA}" type="presOf" srcId="{713D0DA5-D0F9-4E3B-AB5F-8EDAE7872C38}" destId="{17960F98-0943-44E4-9752-89A7C012F8BE}" srcOrd="0" destOrd="0" presId="urn:microsoft.com/office/officeart/2005/8/layout/radial5"/>
    <dgm:cxn modelId="{B179E8DC-6CC8-49D7-B004-3C28715A9DDC}" type="presOf" srcId="{862A308A-A44D-43D7-A24D-471AA245E874}" destId="{469102D9-0101-479D-8734-F5AEC201C264}" srcOrd="0" destOrd="0" presId="urn:microsoft.com/office/officeart/2005/8/layout/radial5"/>
    <dgm:cxn modelId="{6CF57BDF-D694-4B46-974A-6742A6898D03}" type="presOf" srcId="{4F606442-F458-4F2D-89CE-C658C835CCCB}" destId="{91F95B95-9F5C-4105-8144-B27825A2BB21}" srcOrd="0" destOrd="0" presId="urn:microsoft.com/office/officeart/2005/8/layout/radial5"/>
    <dgm:cxn modelId="{4F9DF6EC-3A85-4E68-AC55-615A976AB17B}" srcId="{7679DEA0-B3CE-42FB-8CA9-6B74DC0672C1}" destId="{E0CD0CDB-35F0-434A-BB63-58E095C4DE6E}" srcOrd="1" destOrd="0" parTransId="{5FB5C1B6-F269-4915-804A-72D9CA666DF7}" sibTransId="{48DA558B-4880-48E8-9493-FAA86BB8FB82}"/>
    <dgm:cxn modelId="{90175CF9-872E-4E63-94AB-6D79D63E38BA}" type="presOf" srcId="{EA49907C-5772-4C6F-A4E7-CAA8383BAB6A}" destId="{ADD17169-87CE-4F6A-824C-475FF50B58DF}" srcOrd="0" destOrd="0" presId="urn:microsoft.com/office/officeart/2005/8/layout/radial5"/>
    <dgm:cxn modelId="{107BEE1E-BE60-4B79-AE0C-B044C71F0995}" type="presParOf" srcId="{C2963736-12A0-4E0F-82A7-605B10CD600D}" destId="{C72543EB-68BE-4F14-99DC-178454B3443E}" srcOrd="0" destOrd="0" presId="urn:microsoft.com/office/officeart/2005/8/layout/radial5"/>
    <dgm:cxn modelId="{D77F1EEC-3D67-43AD-911B-9CEEE3609E80}" type="presParOf" srcId="{C2963736-12A0-4E0F-82A7-605B10CD600D}" destId="{ADD17169-87CE-4F6A-824C-475FF50B58DF}" srcOrd="1" destOrd="0" presId="urn:microsoft.com/office/officeart/2005/8/layout/radial5"/>
    <dgm:cxn modelId="{0EDA3123-27D2-4E11-AFC7-5D7369B0C47B}" type="presParOf" srcId="{ADD17169-87CE-4F6A-824C-475FF50B58DF}" destId="{34B33454-1E92-4DF3-9C53-66DAA625870E}" srcOrd="0" destOrd="0" presId="urn:microsoft.com/office/officeart/2005/8/layout/radial5"/>
    <dgm:cxn modelId="{1ABAAD05-397A-4D69-94A5-89B6C8979AB5}" type="presParOf" srcId="{C2963736-12A0-4E0F-82A7-605B10CD600D}" destId="{E9551245-3E30-4984-8284-8DEF12308A2B}" srcOrd="2" destOrd="0" presId="urn:microsoft.com/office/officeart/2005/8/layout/radial5"/>
    <dgm:cxn modelId="{A84ED0BB-EB85-495F-A9DE-066FC5D54259}" type="presParOf" srcId="{C2963736-12A0-4E0F-82A7-605B10CD600D}" destId="{4C53A968-6A6F-4A92-84CB-17A4E8E17005}" srcOrd="3" destOrd="0" presId="urn:microsoft.com/office/officeart/2005/8/layout/radial5"/>
    <dgm:cxn modelId="{6F6F595D-157C-4729-AB9C-B9D62D4D5603}" type="presParOf" srcId="{4C53A968-6A6F-4A92-84CB-17A4E8E17005}" destId="{EA9BB348-FA39-48B7-B7AA-84988C3F6887}" srcOrd="0" destOrd="0" presId="urn:microsoft.com/office/officeart/2005/8/layout/radial5"/>
    <dgm:cxn modelId="{1725F871-0FC8-4017-8A73-DD2F94652345}" type="presParOf" srcId="{C2963736-12A0-4E0F-82A7-605B10CD600D}" destId="{D9EFAE17-D6BB-44A2-9462-F8DBA6F15A99}" srcOrd="4" destOrd="0" presId="urn:microsoft.com/office/officeart/2005/8/layout/radial5"/>
    <dgm:cxn modelId="{0237D46A-4F42-4DAC-B588-A0442AD2D919}" type="presParOf" srcId="{C2963736-12A0-4E0F-82A7-605B10CD600D}" destId="{0E927063-2003-491F-9FF9-BBB02E22DEE9}" srcOrd="5" destOrd="0" presId="urn:microsoft.com/office/officeart/2005/8/layout/radial5"/>
    <dgm:cxn modelId="{6DD799BA-D654-4EE3-8E1E-3BB3FE6EEA82}" type="presParOf" srcId="{0E927063-2003-491F-9FF9-BBB02E22DEE9}" destId="{A9813714-6491-49B1-86D0-34E5B2BFA1F5}" srcOrd="0" destOrd="0" presId="urn:microsoft.com/office/officeart/2005/8/layout/radial5"/>
    <dgm:cxn modelId="{1FA8E6A5-73FA-4E94-A765-7C005DA62AA3}" type="presParOf" srcId="{C2963736-12A0-4E0F-82A7-605B10CD600D}" destId="{17960F98-0943-44E4-9752-89A7C012F8BE}" srcOrd="6" destOrd="0" presId="urn:microsoft.com/office/officeart/2005/8/layout/radial5"/>
    <dgm:cxn modelId="{91F51C7B-0392-4B6A-B587-30B5D72B1FE9}" type="presParOf" srcId="{C2963736-12A0-4E0F-82A7-605B10CD600D}" destId="{EE399B4E-BD79-4517-893F-8E16000382D4}" srcOrd="7" destOrd="0" presId="urn:microsoft.com/office/officeart/2005/8/layout/radial5"/>
    <dgm:cxn modelId="{43456F78-49D9-469D-B494-388F230AAE8A}" type="presParOf" srcId="{EE399B4E-BD79-4517-893F-8E16000382D4}" destId="{7EE28D1C-D52D-4AF6-8637-76E6F46DF294}" srcOrd="0" destOrd="0" presId="urn:microsoft.com/office/officeart/2005/8/layout/radial5"/>
    <dgm:cxn modelId="{226E8D3E-5830-4DD2-8BB8-0697D27D3F28}" type="presParOf" srcId="{C2963736-12A0-4E0F-82A7-605B10CD600D}" destId="{91F95B95-9F5C-4105-8144-B27825A2BB21}" srcOrd="8" destOrd="0" presId="urn:microsoft.com/office/officeart/2005/8/layout/radial5"/>
    <dgm:cxn modelId="{8FD8E714-338C-4324-BD9E-8BD3FC6993E7}" type="presParOf" srcId="{C2963736-12A0-4E0F-82A7-605B10CD600D}" destId="{0030DCFE-189B-4609-ABB0-C3E2FC7B73FC}" srcOrd="9" destOrd="0" presId="urn:microsoft.com/office/officeart/2005/8/layout/radial5"/>
    <dgm:cxn modelId="{435D79BD-AF41-4F74-B43C-86B1FA8EEE6C}" type="presParOf" srcId="{0030DCFE-189B-4609-ABB0-C3E2FC7B73FC}" destId="{35CCB50A-23B1-492F-A324-229DED05289C}" srcOrd="0" destOrd="0" presId="urn:microsoft.com/office/officeart/2005/8/layout/radial5"/>
    <dgm:cxn modelId="{240A7B7D-D5F2-46B7-A265-A44C1E01D5AB}" type="presParOf" srcId="{C2963736-12A0-4E0F-82A7-605B10CD600D}" destId="{A2475F31-B93E-433C-BA70-46713E18C4CA}" srcOrd="10" destOrd="0" presId="urn:microsoft.com/office/officeart/2005/8/layout/radial5"/>
    <dgm:cxn modelId="{7EEFAC1B-8787-4705-8867-899BA99C45B6}" type="presParOf" srcId="{C2963736-12A0-4E0F-82A7-605B10CD600D}" destId="{F60FD4D9-A5E2-45FF-92AA-FD3296C09C65}" srcOrd="11" destOrd="0" presId="urn:microsoft.com/office/officeart/2005/8/layout/radial5"/>
    <dgm:cxn modelId="{B14DEE20-0A65-45DB-A315-0B05BDB785C4}" type="presParOf" srcId="{F60FD4D9-A5E2-45FF-92AA-FD3296C09C65}" destId="{2FA2FE94-C8C2-4262-B75D-50C8CAC6B6C5}" srcOrd="0" destOrd="0" presId="urn:microsoft.com/office/officeart/2005/8/layout/radial5"/>
    <dgm:cxn modelId="{CB63EFA1-3BE8-4D24-8E84-A3962BB517CE}" type="presParOf" srcId="{C2963736-12A0-4E0F-82A7-605B10CD600D}" destId="{469102D9-0101-479D-8734-F5AEC201C264}"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0E1C1-E9B8-4AEC-912E-A0CAF06B2A38}">
      <dsp:nvSpPr>
        <dsp:cNvPr id="0" name=""/>
        <dsp:cNvSpPr/>
      </dsp:nvSpPr>
      <dsp:spPr>
        <a:xfrm>
          <a:off x="4621" y="381831"/>
          <a:ext cx="4040906" cy="1616362"/>
        </a:xfrm>
        <a:prstGeom prst="homePlat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Level 0</a:t>
          </a:r>
        </a:p>
      </dsp:txBody>
      <dsp:txXfrm>
        <a:off x="4621" y="381831"/>
        <a:ext cx="3636816" cy="1616362"/>
      </dsp:txXfrm>
    </dsp:sp>
    <dsp:sp modelId="{E506BDEC-193E-468F-82F5-92AB9165E1AB}">
      <dsp:nvSpPr>
        <dsp:cNvPr id="0" name=""/>
        <dsp:cNvSpPr/>
      </dsp:nvSpPr>
      <dsp:spPr>
        <a:xfrm>
          <a:off x="3237346" y="381831"/>
          <a:ext cx="4040906" cy="1616362"/>
        </a:xfrm>
        <a:prstGeom prst="chevron">
          <a:avLst/>
        </a:prstGeom>
        <a:solidFill>
          <a:schemeClr val="accent1">
            <a:shade val="80000"/>
            <a:hueOff val="223096"/>
            <a:satOff val="-4529"/>
            <a:lumOff val="153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Level 1</a:t>
          </a:r>
        </a:p>
      </dsp:txBody>
      <dsp:txXfrm>
        <a:off x="4045527" y="381831"/>
        <a:ext cx="2424544" cy="1616362"/>
      </dsp:txXfrm>
    </dsp:sp>
    <dsp:sp modelId="{D4ED324D-9BDD-4CBC-86E9-B9AC06627B6E}">
      <dsp:nvSpPr>
        <dsp:cNvPr id="0" name=""/>
        <dsp:cNvSpPr/>
      </dsp:nvSpPr>
      <dsp:spPr>
        <a:xfrm>
          <a:off x="6470072" y="381831"/>
          <a:ext cx="4040906" cy="1616362"/>
        </a:xfrm>
        <a:prstGeom prst="chevron">
          <a:avLst/>
        </a:prstGeom>
        <a:solidFill>
          <a:schemeClr val="accent1">
            <a:shade val="80000"/>
            <a:hueOff val="446191"/>
            <a:satOff val="-9058"/>
            <a:lumOff val="306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Level 2</a:t>
          </a:r>
        </a:p>
      </dsp:txBody>
      <dsp:txXfrm>
        <a:off x="7278253" y="381831"/>
        <a:ext cx="2424544" cy="1616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543EB-68BE-4F14-99DC-178454B3443E}">
      <dsp:nvSpPr>
        <dsp:cNvPr id="0" name=""/>
        <dsp:cNvSpPr/>
      </dsp:nvSpPr>
      <dsp:spPr>
        <a:xfrm>
          <a:off x="3048869" y="1821776"/>
          <a:ext cx="1300465" cy="130046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Level 2 </a:t>
          </a:r>
        </a:p>
      </dsp:txBody>
      <dsp:txXfrm>
        <a:off x="3239318" y="2012225"/>
        <a:ext cx="919567" cy="919567"/>
      </dsp:txXfrm>
    </dsp:sp>
    <dsp:sp modelId="{ADD17169-87CE-4F6A-824C-475FF50B58DF}">
      <dsp:nvSpPr>
        <dsp:cNvPr id="0" name=""/>
        <dsp:cNvSpPr/>
      </dsp:nvSpPr>
      <dsp:spPr>
        <a:xfrm rot="16200000">
          <a:off x="3561593" y="1349031"/>
          <a:ext cx="275016" cy="442158"/>
        </a:xfrm>
        <a:prstGeom prst="rightArrow">
          <a:avLst>
            <a:gd name="adj1" fmla="val 60000"/>
            <a:gd name="adj2" fmla="val 50000"/>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02846" y="1478716"/>
        <a:ext cx="192511" cy="265294"/>
      </dsp:txXfrm>
    </dsp:sp>
    <dsp:sp modelId="{E9551245-3E30-4984-8284-8DEF12308A2B}">
      <dsp:nvSpPr>
        <dsp:cNvPr id="0" name=""/>
        <dsp:cNvSpPr/>
      </dsp:nvSpPr>
      <dsp:spPr>
        <a:xfrm>
          <a:off x="3048869" y="2412"/>
          <a:ext cx="1300465" cy="1300465"/>
        </a:xfrm>
        <a:prstGeom prst="ellipse">
          <a:avLst/>
        </a:prstGeom>
        <a:solidFill>
          <a:srgbClr val="FF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L2RPT</a:t>
          </a:r>
        </a:p>
      </dsp:txBody>
      <dsp:txXfrm>
        <a:off x="3239318" y="192861"/>
        <a:ext cx="919567" cy="919567"/>
      </dsp:txXfrm>
    </dsp:sp>
    <dsp:sp modelId="{4C53A968-6A6F-4A92-84CB-17A4E8E17005}">
      <dsp:nvSpPr>
        <dsp:cNvPr id="0" name=""/>
        <dsp:cNvSpPr/>
      </dsp:nvSpPr>
      <dsp:spPr>
        <a:xfrm rot="19800000">
          <a:off x="4342660" y="1799981"/>
          <a:ext cx="275016" cy="442158"/>
        </a:xfrm>
        <a:prstGeom prst="rightArrow">
          <a:avLst>
            <a:gd name="adj1" fmla="val 60000"/>
            <a:gd name="adj2" fmla="val 50000"/>
          </a:avLst>
        </a:prstGeom>
        <a:solidFill>
          <a:srgbClr val="FF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48187" y="1909039"/>
        <a:ext cx="192511" cy="265294"/>
      </dsp:txXfrm>
    </dsp:sp>
    <dsp:sp modelId="{D9EFAE17-D6BB-44A2-9462-F8DBA6F15A99}">
      <dsp:nvSpPr>
        <dsp:cNvPr id="0" name=""/>
        <dsp:cNvSpPr/>
      </dsp:nvSpPr>
      <dsp:spPr>
        <a:xfrm>
          <a:off x="4624484" y="912094"/>
          <a:ext cx="1300465" cy="1300465"/>
        </a:xfrm>
        <a:prstGeom prst="ellipse">
          <a:avLst/>
        </a:prstGeom>
        <a:solidFill>
          <a:srgbClr val="FF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PD System </a:t>
          </a:r>
        </a:p>
        <a:p>
          <a:pPr marL="0" lvl="0" indent="0" algn="ctr" defTabSz="622300">
            <a:lnSpc>
              <a:spcPct val="90000"/>
            </a:lnSpc>
            <a:spcBef>
              <a:spcPct val="0"/>
            </a:spcBef>
            <a:spcAft>
              <a:spcPct val="35000"/>
            </a:spcAft>
            <a:buNone/>
          </a:pPr>
          <a:r>
            <a:rPr lang="en-US" sz="1400" kern="1200" dirty="0"/>
            <a:t>(Pupils with Disabilities)</a:t>
          </a:r>
        </a:p>
      </dsp:txBody>
      <dsp:txXfrm>
        <a:off x="4814933" y="1102543"/>
        <a:ext cx="919567" cy="919567"/>
      </dsp:txXfrm>
    </dsp:sp>
    <dsp:sp modelId="{0E927063-2003-491F-9FF9-BBB02E22DEE9}">
      <dsp:nvSpPr>
        <dsp:cNvPr id="0" name=""/>
        <dsp:cNvSpPr/>
      </dsp:nvSpPr>
      <dsp:spPr>
        <a:xfrm rot="1800000">
          <a:off x="4342660" y="2701879"/>
          <a:ext cx="275016" cy="442158"/>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48187" y="2769685"/>
        <a:ext cx="192511" cy="265294"/>
      </dsp:txXfrm>
    </dsp:sp>
    <dsp:sp modelId="{17960F98-0943-44E4-9752-89A7C012F8BE}">
      <dsp:nvSpPr>
        <dsp:cNvPr id="0" name=""/>
        <dsp:cNvSpPr/>
      </dsp:nvSpPr>
      <dsp:spPr>
        <a:xfrm>
          <a:off x="4624484" y="2731458"/>
          <a:ext cx="1300465" cy="1300465"/>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ESSA</a:t>
          </a:r>
        </a:p>
      </dsp:txBody>
      <dsp:txXfrm>
        <a:off x="4814933" y="2921907"/>
        <a:ext cx="919567" cy="919567"/>
      </dsp:txXfrm>
    </dsp:sp>
    <dsp:sp modelId="{EE399B4E-BD79-4517-893F-8E16000382D4}">
      <dsp:nvSpPr>
        <dsp:cNvPr id="0" name=""/>
        <dsp:cNvSpPr/>
      </dsp:nvSpPr>
      <dsp:spPr>
        <a:xfrm rot="5400000">
          <a:off x="3561593" y="3152828"/>
          <a:ext cx="275016" cy="442158"/>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02846" y="3200008"/>
        <a:ext cx="192511" cy="265294"/>
      </dsp:txXfrm>
    </dsp:sp>
    <dsp:sp modelId="{91F95B95-9F5C-4105-8144-B27825A2BB21}">
      <dsp:nvSpPr>
        <dsp:cNvPr id="0" name=""/>
        <dsp:cNvSpPr/>
      </dsp:nvSpPr>
      <dsp:spPr>
        <a:xfrm>
          <a:off x="3048869" y="3641140"/>
          <a:ext cx="1300465" cy="1300465"/>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 Report Card</a:t>
          </a:r>
        </a:p>
      </dsp:txBody>
      <dsp:txXfrm>
        <a:off x="3239318" y="3831589"/>
        <a:ext cx="919567" cy="919567"/>
      </dsp:txXfrm>
    </dsp:sp>
    <dsp:sp modelId="{0030DCFE-189B-4609-ABB0-C3E2FC7B73FC}">
      <dsp:nvSpPr>
        <dsp:cNvPr id="0" name=""/>
        <dsp:cNvSpPr/>
      </dsp:nvSpPr>
      <dsp:spPr>
        <a:xfrm rot="9000000">
          <a:off x="2780526" y="2701879"/>
          <a:ext cx="275016" cy="442158"/>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857504" y="2769685"/>
        <a:ext cx="192511" cy="265294"/>
      </dsp:txXfrm>
    </dsp:sp>
    <dsp:sp modelId="{A2475F31-B93E-433C-BA70-46713E18C4CA}">
      <dsp:nvSpPr>
        <dsp:cNvPr id="0" name=""/>
        <dsp:cNvSpPr/>
      </dsp:nvSpPr>
      <dsp:spPr>
        <a:xfrm>
          <a:off x="1473253" y="2731458"/>
          <a:ext cx="1300465" cy="1300465"/>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Federal Reporting</a:t>
          </a:r>
        </a:p>
      </dsp:txBody>
      <dsp:txXfrm>
        <a:off x="1663702" y="2921907"/>
        <a:ext cx="919567" cy="919567"/>
      </dsp:txXfrm>
    </dsp:sp>
    <dsp:sp modelId="{F60FD4D9-A5E2-45FF-92AA-FD3296C09C65}">
      <dsp:nvSpPr>
        <dsp:cNvPr id="0" name=""/>
        <dsp:cNvSpPr/>
      </dsp:nvSpPr>
      <dsp:spPr>
        <a:xfrm rot="12600000">
          <a:off x="2780526" y="1799981"/>
          <a:ext cx="275016" cy="442158"/>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857504" y="1909039"/>
        <a:ext cx="192511" cy="265294"/>
      </dsp:txXfrm>
    </dsp:sp>
    <dsp:sp modelId="{469102D9-0101-479D-8734-F5AEC201C264}">
      <dsp:nvSpPr>
        <dsp:cNvPr id="0" name=""/>
        <dsp:cNvSpPr/>
      </dsp:nvSpPr>
      <dsp:spPr>
        <a:xfrm>
          <a:off x="1473253" y="912094"/>
          <a:ext cx="1300465" cy="1300465"/>
        </a:xfrm>
        <a:prstGeom prst="ellipse">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Federal and State Funding</a:t>
          </a:r>
        </a:p>
      </dsp:txBody>
      <dsp:txXfrm>
        <a:off x="1663702" y="1102543"/>
        <a:ext cx="919567" cy="91956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9FE7B-1705-44C4-91C9-F03E98C85B7C}"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9F450-99BD-4888-8C3E-10C9DDA5995C}" type="slidenum">
              <a:rPr lang="en-US" smtClean="0"/>
              <a:t>‹#›</a:t>
            </a:fld>
            <a:endParaRPr lang="en-US"/>
          </a:p>
        </p:txBody>
      </p:sp>
    </p:spTree>
    <p:extLst>
      <p:ext uri="{BB962C8B-B14F-4D97-AF65-F5344CB8AC3E}">
        <p14:creationId xmlns:p14="http://schemas.microsoft.com/office/powerpoint/2010/main" val="307616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E5923A-EDB4-4691-84C7-5DFDEA23E785}" type="datetime1">
              <a:rPr lang="en-US" smtClean="0"/>
              <a:t>10/17/2024</a:t>
            </a:fld>
            <a:endParaRPr lang="en-US" dirty="0"/>
          </a:p>
        </p:txBody>
      </p:sp>
      <p:sp>
        <p:nvSpPr>
          <p:cNvPr id="5" name="Footer Placeholder 4"/>
          <p:cNvSpPr>
            <a:spLocks noGrp="1"/>
          </p:cNvSpPr>
          <p:nvPr>
            <p:ph type="ftr" sz="quarter" idx="11"/>
          </p:nvPr>
        </p:nvSpPr>
        <p:spPr/>
        <p:txBody>
          <a:bodyPr/>
          <a:lstStyle/>
          <a:p>
            <a:r>
              <a:rPr lang="en-US"/>
              <a:t>MAARS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B8F203C-5781-48CD-9224-70F13B52BEE6}" type="datetime1">
              <a:rPr lang="en-US" smtClean="0"/>
              <a:t>10/17/2024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MAARS</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2C3B5B-8921-412B-8CFC-8663B8223DF6}" type="datetime1">
              <a:rPr lang="en-US" smtClean="0"/>
              <a:t>10/17/2024</a:t>
            </a:fld>
            <a:endParaRPr lang="en-US" dirty="0"/>
          </a:p>
        </p:txBody>
      </p:sp>
      <p:sp>
        <p:nvSpPr>
          <p:cNvPr id="6" name="Footer Placeholder 5"/>
          <p:cNvSpPr>
            <a:spLocks noGrp="1"/>
          </p:cNvSpPr>
          <p:nvPr>
            <p:ph type="ftr" sz="quarter" idx="11"/>
          </p:nvPr>
        </p:nvSpPr>
        <p:spPr/>
        <p:txBody>
          <a:bodyPr/>
          <a:lstStyle/>
          <a:p>
            <a:r>
              <a:rPr lang="en-US"/>
              <a:t>MAARS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DAB30-07DD-4246-BC53-8ECA480059D1}" type="datetime1">
              <a:rPr lang="en-US" smtClean="0"/>
              <a:t>10/17/2024</a:t>
            </a:fld>
            <a:endParaRPr lang="en-US" dirty="0"/>
          </a:p>
        </p:txBody>
      </p:sp>
      <p:sp>
        <p:nvSpPr>
          <p:cNvPr id="5" name="Footer Placeholder 4"/>
          <p:cNvSpPr>
            <a:spLocks noGrp="1"/>
          </p:cNvSpPr>
          <p:nvPr>
            <p:ph type="ftr" sz="quarter" idx="11"/>
          </p:nvPr>
        </p:nvSpPr>
        <p:spPr/>
        <p:txBody>
          <a:bodyPr/>
          <a:lstStyle/>
          <a:p>
            <a:r>
              <a:rPr lang="en-US"/>
              <a:t>MAARS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EA294-5EFE-4420-AEC4-E1AD12B8045D}" type="datetime1">
              <a:rPr lang="en-US" smtClean="0"/>
              <a:t>10/17/2024</a:t>
            </a:fld>
            <a:endParaRPr lang="en-US" dirty="0"/>
          </a:p>
        </p:txBody>
      </p:sp>
      <p:sp>
        <p:nvSpPr>
          <p:cNvPr id="5" name="Footer Placeholder 4"/>
          <p:cNvSpPr>
            <a:spLocks noGrp="1"/>
          </p:cNvSpPr>
          <p:nvPr>
            <p:ph type="ftr" sz="quarter" idx="11"/>
          </p:nvPr>
        </p:nvSpPr>
        <p:spPr/>
        <p:txBody>
          <a:bodyPr/>
          <a:lstStyle/>
          <a:p>
            <a:r>
              <a:rPr lang="en-US"/>
              <a:t>MAARS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835D15-6A32-7385-E845-DBC8D2C99B30}"/>
              </a:ext>
            </a:extLst>
          </p:cNvPr>
          <p:cNvSpPr/>
          <p:nvPr userDrawn="1"/>
        </p:nvSpPr>
        <p:spPr>
          <a:xfrm>
            <a:off x="695325" y="1590675"/>
            <a:ext cx="10629900" cy="26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ED1217-56B6-F01C-75AF-7166C63CCE1F}"/>
              </a:ext>
            </a:extLst>
          </p:cNvPr>
          <p:cNvSpPr/>
          <p:nvPr userDrawn="1"/>
        </p:nvSpPr>
        <p:spPr>
          <a:xfrm>
            <a:off x="0" y="0"/>
            <a:ext cx="3086100" cy="6343650"/>
          </a:xfrm>
          <a:prstGeom prst="rect">
            <a:avLst/>
          </a:prstGeom>
          <a:solidFill>
            <a:srgbClr val="1CAD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6A4C2-118D-C6F4-7F37-D29BDDE5FC7B}"/>
              </a:ext>
            </a:extLst>
          </p:cNvPr>
          <p:cNvSpPr>
            <a:spLocks noGrp="1"/>
          </p:cNvSpPr>
          <p:nvPr>
            <p:ph type="title"/>
          </p:nvPr>
        </p:nvSpPr>
        <p:spPr>
          <a:xfrm>
            <a:off x="211456" y="371476"/>
            <a:ext cx="2665094" cy="1600199"/>
          </a:xfrm>
        </p:spPr>
        <p:txBody>
          <a:bodyPr/>
          <a:lstStyle>
            <a:lvl1pPr algn="ct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076A3BA-4591-B917-D7BD-1CE0C38CBB21}"/>
              </a:ext>
            </a:extLst>
          </p:cNvPr>
          <p:cNvSpPr>
            <a:spLocks noGrp="1"/>
          </p:cNvSpPr>
          <p:nvPr>
            <p:ph type="dt" sz="half" idx="10"/>
          </p:nvPr>
        </p:nvSpPr>
        <p:spPr/>
        <p:txBody>
          <a:bodyPr/>
          <a:lstStyle/>
          <a:p>
            <a:fld id="{E75882BD-01CF-4A32-8F09-04F4373FF588}" type="datetime1">
              <a:rPr lang="en-US" smtClean="0"/>
              <a:t>10/17/2024</a:t>
            </a:fld>
            <a:endParaRPr lang="en-US" dirty="0"/>
          </a:p>
        </p:txBody>
      </p:sp>
      <p:sp>
        <p:nvSpPr>
          <p:cNvPr id="4" name="Footer Placeholder 3">
            <a:extLst>
              <a:ext uri="{FF2B5EF4-FFF2-40B4-BE49-F238E27FC236}">
                <a16:creationId xmlns:a16="http://schemas.microsoft.com/office/drawing/2014/main" id="{DDBD1B6C-A347-4027-29F0-C13E35498A21}"/>
              </a:ext>
            </a:extLst>
          </p:cNvPr>
          <p:cNvSpPr>
            <a:spLocks noGrp="1"/>
          </p:cNvSpPr>
          <p:nvPr>
            <p:ph type="ftr" sz="quarter" idx="11"/>
          </p:nvPr>
        </p:nvSpPr>
        <p:spPr/>
        <p:txBody>
          <a:bodyPr/>
          <a:lstStyle/>
          <a:p>
            <a:r>
              <a:rPr lang="en-US"/>
              <a:t>MAARS</a:t>
            </a:r>
            <a:endParaRPr lang="en-US" dirty="0"/>
          </a:p>
        </p:txBody>
      </p:sp>
      <p:sp>
        <p:nvSpPr>
          <p:cNvPr id="5" name="Slide Number Placeholder 4">
            <a:extLst>
              <a:ext uri="{FF2B5EF4-FFF2-40B4-BE49-F238E27FC236}">
                <a16:creationId xmlns:a16="http://schemas.microsoft.com/office/drawing/2014/main" id="{C975326E-2EEC-F4D2-22C3-269BE7A25C3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365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96104"/>
            <a:ext cx="10058400" cy="968440"/>
          </a:xfrm>
        </p:spPr>
        <p:txBody>
          <a:bodyPr/>
          <a:lstStyle/>
          <a:p>
            <a:r>
              <a:rPr lang="en-US" dirty="0"/>
              <a:t>Click to edit Master title style</a:t>
            </a:r>
          </a:p>
        </p:txBody>
      </p:sp>
      <p:sp>
        <p:nvSpPr>
          <p:cNvPr id="3" name="Content Placeholder 2"/>
          <p:cNvSpPr>
            <a:spLocks noGrp="1"/>
          </p:cNvSpPr>
          <p:nvPr>
            <p:ph idx="1"/>
          </p:nvPr>
        </p:nvSpPr>
        <p:spPr/>
        <p:txBody>
          <a:bodyPr/>
          <a:lstStyle>
            <a:lvl1pPr marL="173038" indent="-173038">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Footer Placeholder 4"/>
          <p:cNvSpPr>
            <a:spLocks noGrp="1"/>
          </p:cNvSpPr>
          <p:nvPr>
            <p:ph type="ftr" sz="quarter" idx="11"/>
          </p:nvPr>
        </p:nvSpPr>
        <p:spPr/>
        <p:txBody>
          <a:bodyPr/>
          <a:lstStyle/>
          <a:p>
            <a:r>
              <a:rPr lang="en-US"/>
              <a:t>MAARS</a:t>
            </a:r>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
        <p:nvSpPr>
          <p:cNvPr id="7" name="Rectangle 6">
            <a:extLst>
              <a:ext uri="{FF2B5EF4-FFF2-40B4-BE49-F238E27FC236}">
                <a16:creationId xmlns:a16="http://schemas.microsoft.com/office/drawing/2014/main" id="{D67E3323-A564-FD63-8232-A13AF3DA7F75}"/>
              </a:ext>
            </a:extLst>
          </p:cNvPr>
          <p:cNvSpPr/>
          <p:nvPr userDrawn="1"/>
        </p:nvSpPr>
        <p:spPr>
          <a:xfrm>
            <a:off x="1019175" y="1552575"/>
            <a:ext cx="10306050" cy="219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370EAD8-6693-85E4-C49C-52375866D786}"/>
              </a:ext>
            </a:extLst>
          </p:cNvPr>
          <p:cNvCxnSpPr/>
          <p:nvPr userDrawn="1"/>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946600-6B35-08B6-90F1-386A204E4C51}"/>
              </a:ext>
            </a:extLst>
          </p:cNvPr>
          <p:cNvSpPr>
            <a:spLocks noGrp="1"/>
          </p:cNvSpPr>
          <p:nvPr>
            <p:ph type="dt" sz="half" idx="10"/>
          </p:nvPr>
        </p:nvSpPr>
        <p:spPr/>
        <p:txBody>
          <a:bodyPr/>
          <a:lstStyle/>
          <a:p>
            <a:fld id="{E75882BD-01CF-4A32-8F09-04F4373FF588}" type="datetime1">
              <a:rPr lang="en-US" smtClean="0"/>
              <a:t>10/17/2024</a:t>
            </a:fld>
            <a:endParaRPr lang="en-US" dirty="0"/>
          </a:p>
        </p:txBody>
      </p:sp>
      <p:sp>
        <p:nvSpPr>
          <p:cNvPr id="4" name="Footer Placeholder 3">
            <a:extLst>
              <a:ext uri="{FF2B5EF4-FFF2-40B4-BE49-F238E27FC236}">
                <a16:creationId xmlns:a16="http://schemas.microsoft.com/office/drawing/2014/main" id="{40C34F2A-8B39-80B1-79D8-488EA86CDF53}"/>
              </a:ext>
            </a:extLst>
          </p:cNvPr>
          <p:cNvSpPr>
            <a:spLocks noGrp="1"/>
          </p:cNvSpPr>
          <p:nvPr>
            <p:ph type="ftr" sz="quarter" idx="11"/>
          </p:nvPr>
        </p:nvSpPr>
        <p:spPr/>
        <p:txBody>
          <a:bodyPr/>
          <a:lstStyle/>
          <a:p>
            <a:r>
              <a:rPr lang="en-US"/>
              <a:t>MAARS</a:t>
            </a:r>
            <a:endParaRPr lang="en-US" dirty="0"/>
          </a:p>
        </p:txBody>
      </p:sp>
      <p:sp>
        <p:nvSpPr>
          <p:cNvPr id="5" name="Slide Number Placeholder 4">
            <a:extLst>
              <a:ext uri="{FF2B5EF4-FFF2-40B4-BE49-F238E27FC236}">
                <a16:creationId xmlns:a16="http://schemas.microsoft.com/office/drawing/2014/main" id="{22CC0217-C54C-C133-359D-B7395824D62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Rectangle 5">
            <a:extLst>
              <a:ext uri="{FF2B5EF4-FFF2-40B4-BE49-F238E27FC236}">
                <a16:creationId xmlns:a16="http://schemas.microsoft.com/office/drawing/2014/main" id="{28A2A192-0AEE-9AAB-5700-5576B6F79913}"/>
              </a:ext>
            </a:extLst>
          </p:cNvPr>
          <p:cNvSpPr/>
          <p:nvPr userDrawn="1"/>
        </p:nvSpPr>
        <p:spPr>
          <a:xfrm>
            <a:off x="0" y="4333875"/>
            <a:ext cx="12192000" cy="20192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C8F46-996A-C41F-441B-356671B949C7}"/>
              </a:ext>
            </a:extLst>
          </p:cNvPr>
          <p:cNvSpPr>
            <a:spLocks noGrp="1"/>
          </p:cNvSpPr>
          <p:nvPr>
            <p:ph type="title"/>
          </p:nvPr>
        </p:nvSpPr>
        <p:spPr>
          <a:xfrm>
            <a:off x="182880" y="4522896"/>
            <a:ext cx="3665220" cy="1450757"/>
          </a:xfrm>
        </p:spPr>
        <p:txBody>
          <a:bodyPr>
            <a:noAutofit/>
          </a:bodyPr>
          <a:lstStyle>
            <a:lvl1pPr>
              <a:defRPr sz="4000">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7200DFBB-9744-4040-962E-98382A28D706}"/>
              </a:ext>
            </a:extLst>
          </p:cNvPr>
          <p:cNvSpPr/>
          <p:nvPr userDrawn="1"/>
        </p:nvSpPr>
        <p:spPr>
          <a:xfrm>
            <a:off x="1097280" y="1638300"/>
            <a:ext cx="10115203" cy="209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79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83466-8525-46AB-A774-EB4BBCE9B05B}" type="datetime1">
              <a:rPr lang="en-US" smtClean="0"/>
              <a:t>10/17/2024</a:t>
            </a:fld>
            <a:endParaRPr lang="en-US" dirty="0"/>
          </a:p>
        </p:txBody>
      </p:sp>
      <p:sp>
        <p:nvSpPr>
          <p:cNvPr id="5" name="Footer Placeholder 4"/>
          <p:cNvSpPr>
            <a:spLocks noGrp="1"/>
          </p:cNvSpPr>
          <p:nvPr>
            <p:ph type="ftr" sz="quarter" idx="11"/>
          </p:nvPr>
        </p:nvSpPr>
        <p:spPr/>
        <p:txBody>
          <a:bodyPr/>
          <a:lstStyle/>
          <a:p>
            <a:r>
              <a:rPr lang="en-US"/>
              <a:t>MAARS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5F1099-B1DA-2E0F-F9BB-699BDA8405EE}"/>
              </a:ext>
            </a:extLst>
          </p:cNvPr>
          <p:cNvSpPr/>
          <p:nvPr userDrawn="1"/>
        </p:nvSpPr>
        <p:spPr>
          <a:xfrm>
            <a:off x="1097280" y="1562100"/>
            <a:ext cx="10058400" cy="2455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097280" y="86578"/>
            <a:ext cx="10058400" cy="96843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8992F6F-B88D-4EF3-AFD2-874D4DF1901A}" type="datetime1">
              <a:rPr lang="en-US" smtClean="0"/>
              <a:t>10/17/2024</a:t>
            </a:fld>
            <a:endParaRPr lang="en-US" dirty="0"/>
          </a:p>
        </p:txBody>
      </p:sp>
      <p:sp>
        <p:nvSpPr>
          <p:cNvPr id="6" name="Footer Placeholder 5"/>
          <p:cNvSpPr>
            <a:spLocks noGrp="1"/>
          </p:cNvSpPr>
          <p:nvPr>
            <p:ph type="ftr" sz="quarter" idx="11"/>
          </p:nvPr>
        </p:nvSpPr>
        <p:spPr/>
        <p:txBody>
          <a:bodyPr/>
          <a:lstStyle/>
          <a:p>
            <a:r>
              <a:rPr lang="en-US"/>
              <a:t>MAARS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a:extLst>
              <a:ext uri="{FF2B5EF4-FFF2-40B4-BE49-F238E27FC236}">
                <a16:creationId xmlns:a16="http://schemas.microsoft.com/office/drawing/2014/main" id="{C99CAFE9-0EEF-501E-577B-753AD94E30B6}"/>
              </a:ext>
            </a:extLst>
          </p:cNvPr>
          <p:cNvCxnSpPr/>
          <p:nvPr userDrawn="1"/>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9076E6-7916-2BD9-C0F4-9FB74C799804}"/>
              </a:ext>
            </a:extLst>
          </p:cNvPr>
          <p:cNvSpPr/>
          <p:nvPr userDrawn="1"/>
        </p:nvSpPr>
        <p:spPr>
          <a:xfrm>
            <a:off x="904875" y="1613576"/>
            <a:ext cx="10382250" cy="22792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097280" y="305653"/>
            <a:ext cx="10058400" cy="736283"/>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D8832-1A06-40DF-B01E-841AB4439675}" type="datetime1">
              <a:rPr lang="en-US" smtClean="0"/>
              <a:t>10/17/2024</a:t>
            </a:fld>
            <a:endParaRPr lang="en-US" dirty="0"/>
          </a:p>
        </p:txBody>
      </p:sp>
      <p:sp>
        <p:nvSpPr>
          <p:cNvPr id="8" name="Footer Placeholder 7"/>
          <p:cNvSpPr>
            <a:spLocks noGrp="1"/>
          </p:cNvSpPr>
          <p:nvPr>
            <p:ph type="ftr" sz="quarter" idx="11"/>
          </p:nvPr>
        </p:nvSpPr>
        <p:spPr/>
        <p:txBody>
          <a:bodyPr/>
          <a:lstStyle/>
          <a:p>
            <a:r>
              <a:rPr lang="en-US"/>
              <a:t>MAARS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cxnSp>
        <p:nvCxnSpPr>
          <p:cNvPr id="11" name="Straight Connector 10">
            <a:extLst>
              <a:ext uri="{FF2B5EF4-FFF2-40B4-BE49-F238E27FC236}">
                <a16:creationId xmlns:a16="http://schemas.microsoft.com/office/drawing/2014/main" id="{AEEC816B-75BA-6E4C-BC3F-1AFBBCA74E06}"/>
              </a:ext>
            </a:extLst>
          </p:cNvPr>
          <p:cNvCxnSpPr/>
          <p:nvPr userDrawn="1"/>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54A381-1B19-8782-17B4-D58B2EC73067}"/>
              </a:ext>
            </a:extLst>
          </p:cNvPr>
          <p:cNvSpPr/>
          <p:nvPr userDrawn="1"/>
        </p:nvSpPr>
        <p:spPr>
          <a:xfrm>
            <a:off x="1097280" y="1666875"/>
            <a:ext cx="10115203" cy="1904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343753"/>
            <a:ext cx="10058400" cy="68494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Footer Placeholder 3"/>
          <p:cNvSpPr>
            <a:spLocks noGrp="1"/>
          </p:cNvSpPr>
          <p:nvPr>
            <p:ph type="ftr" sz="quarter" idx="11"/>
          </p:nvPr>
        </p:nvSpPr>
        <p:spPr/>
        <p:txBody>
          <a:bodyPr/>
          <a:lstStyle/>
          <a:p>
            <a:r>
              <a:rPr lang="en-US"/>
              <a:t>MAARS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cxnSp>
        <p:nvCxnSpPr>
          <p:cNvPr id="6" name="Straight Connector 5">
            <a:extLst>
              <a:ext uri="{FF2B5EF4-FFF2-40B4-BE49-F238E27FC236}">
                <a16:creationId xmlns:a16="http://schemas.microsoft.com/office/drawing/2014/main" id="{9DA82FC5-292D-0C9C-7F7B-47803586E0CD}"/>
              </a:ext>
            </a:extLst>
          </p:cNvPr>
          <p:cNvCxnSpPr/>
          <p:nvPr userDrawn="1"/>
        </p:nvCxnSpPr>
        <p:spPr>
          <a:xfrm>
            <a:off x="1097280" y="971550"/>
            <a:ext cx="10058400" cy="0"/>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26ECDE-86E3-464F-BB02-406BA9C62547}" type="datetime1">
              <a:rPr lang="en-US" smtClean="0"/>
              <a:t>10/17/2024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MAARS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75882BD-01CF-4A32-8F09-04F4373FF588}" type="datetime1">
              <a:rPr lang="en-US" smtClean="0"/>
              <a:t>10/17/2024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MAARS</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evel0.monroe.edu/"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ysed.gov/information-reporting-services"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www.p12.nysed.gov/irs/beds/IMF/home.html"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monroe2boces.org/protected/SecuredAccess.aspx?redirect=RecordedWebinarsTrainings.aspx"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nysed.gov/information-reporting-services" TargetMode="External"/><Relationship Id="rId2" Type="http://schemas.openxmlformats.org/officeDocument/2006/relationships/hyperlink" Target="https://www.p12.nysed.gov/irs/sirs/"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2C99-19A1-2225-33F9-D3AD9EE98F1E}"/>
              </a:ext>
            </a:extLst>
          </p:cNvPr>
          <p:cNvSpPr>
            <a:spLocks noGrp="1"/>
          </p:cNvSpPr>
          <p:nvPr>
            <p:ph type="ctrTitle"/>
          </p:nvPr>
        </p:nvSpPr>
        <p:spPr/>
        <p:txBody>
          <a:bodyPr>
            <a:normAutofit/>
          </a:bodyPr>
          <a:lstStyle/>
          <a:p>
            <a:r>
              <a:rPr lang="en-US" sz="5400" dirty="0"/>
              <a:t>DCC Training For Non-Public Schools</a:t>
            </a:r>
          </a:p>
        </p:txBody>
      </p:sp>
      <p:sp>
        <p:nvSpPr>
          <p:cNvPr id="3" name="Subtitle 2">
            <a:extLst>
              <a:ext uri="{FF2B5EF4-FFF2-40B4-BE49-F238E27FC236}">
                <a16:creationId xmlns:a16="http://schemas.microsoft.com/office/drawing/2014/main" id="{C6C67F46-AF6E-7D06-7E93-673C7401DAB6}"/>
              </a:ext>
            </a:extLst>
          </p:cNvPr>
          <p:cNvSpPr>
            <a:spLocks noGrp="1"/>
          </p:cNvSpPr>
          <p:nvPr>
            <p:ph type="subTitle" idx="1"/>
          </p:nvPr>
        </p:nvSpPr>
        <p:spPr/>
        <p:txBody>
          <a:bodyPr/>
          <a:lstStyle/>
          <a:p>
            <a:r>
              <a:rPr lang="en-US" dirty="0"/>
              <a:t>Level 0 Basics and Fall </a:t>
            </a:r>
            <a:r>
              <a:rPr lang="en-US" dirty="0" err="1"/>
              <a:t>SIrS</a:t>
            </a:r>
            <a:r>
              <a:rPr lang="en-US" dirty="0"/>
              <a:t> Reporting Tasks</a:t>
            </a:r>
          </a:p>
        </p:txBody>
      </p:sp>
    </p:spTree>
    <p:extLst>
      <p:ext uri="{BB962C8B-B14F-4D97-AF65-F5344CB8AC3E}">
        <p14:creationId xmlns:p14="http://schemas.microsoft.com/office/powerpoint/2010/main" val="1630327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BEB196-0CD8-0577-18F2-D9CCC6692256}"/>
              </a:ext>
            </a:extLst>
          </p:cNvPr>
          <p:cNvSpPr>
            <a:spLocks noGrp="1"/>
          </p:cNvSpPr>
          <p:nvPr>
            <p:ph type="title"/>
          </p:nvPr>
        </p:nvSpPr>
        <p:spPr/>
        <p:txBody>
          <a:bodyPr/>
          <a:lstStyle/>
          <a:p>
            <a:r>
              <a:rPr lang="en-US" dirty="0"/>
              <a:t>SIRS Manual</a:t>
            </a:r>
          </a:p>
        </p:txBody>
      </p:sp>
      <p:sp>
        <p:nvSpPr>
          <p:cNvPr id="11" name="Content Placeholder 10">
            <a:extLst>
              <a:ext uri="{FF2B5EF4-FFF2-40B4-BE49-F238E27FC236}">
                <a16:creationId xmlns:a16="http://schemas.microsoft.com/office/drawing/2014/main" id="{E1F34C0C-45BB-C1A9-13D0-AA9A7CD6CAF7}"/>
              </a:ext>
            </a:extLst>
          </p:cNvPr>
          <p:cNvSpPr>
            <a:spLocks noGrp="1"/>
          </p:cNvSpPr>
          <p:nvPr>
            <p:ph sz="half" idx="1"/>
          </p:nvPr>
        </p:nvSpPr>
        <p:spPr/>
        <p:txBody>
          <a:bodyPr/>
          <a:lstStyle/>
          <a:p>
            <a:r>
              <a:rPr lang="en-US" b="1" dirty="0"/>
              <a:t>The Big Book of State Reporting</a:t>
            </a:r>
          </a:p>
          <a:p>
            <a:pPr lvl="1"/>
            <a:r>
              <a:rPr lang="en-US" dirty="0"/>
              <a:t>Be sure to download most current version</a:t>
            </a:r>
          </a:p>
          <a:p>
            <a:pPr lvl="1"/>
            <a:r>
              <a:rPr lang="en-US" dirty="0"/>
              <a:t>Beware of printed pages</a:t>
            </a:r>
          </a:p>
          <a:p>
            <a:r>
              <a:rPr lang="en-US" b="1" dirty="0"/>
              <a:t>Most used sections</a:t>
            </a:r>
          </a:p>
          <a:p>
            <a:pPr lvl="1"/>
            <a:r>
              <a:rPr lang="en-US" dirty="0"/>
              <a:t>Table of Reporting Responsibility</a:t>
            </a:r>
          </a:p>
          <a:p>
            <a:pPr lvl="1"/>
            <a:r>
              <a:rPr lang="en-US" dirty="0"/>
              <a:t>Enrollment Codes and Descriptions</a:t>
            </a:r>
          </a:p>
          <a:p>
            <a:pPr lvl="1"/>
            <a:r>
              <a:rPr lang="en-US" dirty="0"/>
              <a:t>Program Service Codes and Descriptions</a:t>
            </a:r>
          </a:p>
          <a:p>
            <a:pPr lvl="1"/>
            <a:endParaRPr lang="en-US" dirty="0"/>
          </a:p>
        </p:txBody>
      </p:sp>
      <p:sp>
        <p:nvSpPr>
          <p:cNvPr id="5" name="Date Placeholder 4">
            <a:extLst>
              <a:ext uri="{FF2B5EF4-FFF2-40B4-BE49-F238E27FC236}">
                <a16:creationId xmlns:a16="http://schemas.microsoft.com/office/drawing/2014/main" id="{AB9DFE68-82B8-98CD-F2CA-BA7D5319917F}"/>
              </a:ext>
            </a:extLst>
          </p:cNvPr>
          <p:cNvSpPr>
            <a:spLocks noGrp="1"/>
          </p:cNvSpPr>
          <p:nvPr>
            <p:ph type="dt" sz="half" idx="10"/>
          </p:nvPr>
        </p:nvSpPr>
        <p:spPr/>
        <p:txBody>
          <a:bodyPr/>
          <a:lstStyle/>
          <a:p>
            <a:fld id="{F8992F6F-B88D-4EF3-AFD2-874D4DF1901A}" type="datetime1">
              <a:rPr lang="en-US" smtClean="0"/>
              <a:t>10/17/2024</a:t>
            </a:fld>
            <a:endParaRPr lang="en-US" dirty="0"/>
          </a:p>
        </p:txBody>
      </p:sp>
      <p:sp>
        <p:nvSpPr>
          <p:cNvPr id="6" name="Slide Number Placeholder 5">
            <a:extLst>
              <a:ext uri="{FF2B5EF4-FFF2-40B4-BE49-F238E27FC236}">
                <a16:creationId xmlns:a16="http://schemas.microsoft.com/office/drawing/2014/main" id="{A9A6D0C8-147A-F32E-4CFB-93736215E9AF}"/>
              </a:ext>
            </a:extLst>
          </p:cNvPr>
          <p:cNvSpPr>
            <a:spLocks noGrp="1"/>
          </p:cNvSpPr>
          <p:nvPr>
            <p:ph type="sldNum" sz="quarter" idx="12"/>
          </p:nvPr>
        </p:nvSpPr>
        <p:spPr/>
        <p:txBody>
          <a:bodyPr/>
          <a:lstStyle/>
          <a:p>
            <a:fld id="{4FAB73BC-B049-4115-A692-8D63A059BFB8}" type="slidenum">
              <a:rPr lang="en-US" smtClean="0"/>
              <a:t>10</a:t>
            </a:fld>
            <a:endParaRPr lang="en-US" dirty="0"/>
          </a:p>
        </p:txBody>
      </p:sp>
      <p:pic>
        <p:nvPicPr>
          <p:cNvPr id="13" name="Content Placeholder 6">
            <a:extLst>
              <a:ext uri="{FF2B5EF4-FFF2-40B4-BE49-F238E27FC236}">
                <a16:creationId xmlns:a16="http://schemas.microsoft.com/office/drawing/2014/main" id="{0E52FEAE-186E-3089-E5B3-0407B1727F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470" r="2470"/>
          <a:stretch/>
        </p:blipFill>
        <p:spPr>
          <a:xfrm>
            <a:off x="7013695" y="155889"/>
            <a:ext cx="4509611" cy="5807112"/>
          </a:xfrm>
          <a:prstGeom prst="rect">
            <a:avLst/>
          </a:prstGeom>
          <a:ln>
            <a:solidFill>
              <a:schemeClr val="tx1"/>
            </a:solidFill>
          </a:ln>
        </p:spPr>
      </p:pic>
    </p:spTree>
    <p:extLst>
      <p:ext uri="{BB962C8B-B14F-4D97-AF65-F5344CB8AC3E}">
        <p14:creationId xmlns:p14="http://schemas.microsoft.com/office/powerpoint/2010/main" val="198144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C4B9-21A6-BE90-C75C-BF9AC3D6E784}"/>
              </a:ext>
            </a:extLst>
          </p:cNvPr>
          <p:cNvSpPr>
            <a:spLocks noGrp="1"/>
          </p:cNvSpPr>
          <p:nvPr>
            <p:ph type="title"/>
          </p:nvPr>
        </p:nvSpPr>
        <p:spPr/>
        <p:txBody>
          <a:bodyPr/>
          <a:lstStyle/>
          <a:p>
            <a:r>
              <a:rPr lang="en-US" sz="4800" kern="1200" dirty="0">
                <a:solidFill>
                  <a:schemeClr val="tx1"/>
                </a:solidFill>
                <a:latin typeface="+mj-lt"/>
                <a:ea typeface="+mj-ea"/>
                <a:cs typeface="+mj-cs"/>
              </a:rPr>
              <a:t>Table of Reporting Responsibility</a:t>
            </a:r>
            <a:endParaRPr lang="en-US" dirty="0"/>
          </a:p>
        </p:txBody>
      </p:sp>
      <p:sp>
        <p:nvSpPr>
          <p:cNvPr id="5" name="Date Placeholder 4">
            <a:extLst>
              <a:ext uri="{FF2B5EF4-FFF2-40B4-BE49-F238E27FC236}">
                <a16:creationId xmlns:a16="http://schemas.microsoft.com/office/drawing/2014/main" id="{657BAE37-A025-DBE4-45CA-890B859BA80D}"/>
              </a:ext>
            </a:extLst>
          </p:cNvPr>
          <p:cNvSpPr>
            <a:spLocks noGrp="1"/>
          </p:cNvSpPr>
          <p:nvPr>
            <p:ph type="dt" sz="half" idx="10"/>
          </p:nvPr>
        </p:nvSpPr>
        <p:spPr/>
        <p:txBody>
          <a:bodyPr/>
          <a:lstStyle/>
          <a:p>
            <a:fld id="{F8992F6F-B88D-4EF3-AFD2-874D4DF1901A}" type="datetime1">
              <a:rPr lang="en-US" smtClean="0"/>
              <a:t>10/17/2024</a:t>
            </a:fld>
            <a:endParaRPr lang="en-US" dirty="0"/>
          </a:p>
        </p:txBody>
      </p:sp>
      <p:sp>
        <p:nvSpPr>
          <p:cNvPr id="6" name="Slide Number Placeholder 5">
            <a:extLst>
              <a:ext uri="{FF2B5EF4-FFF2-40B4-BE49-F238E27FC236}">
                <a16:creationId xmlns:a16="http://schemas.microsoft.com/office/drawing/2014/main" id="{6A27F0E3-B7EC-82F0-41D2-A84F65A1A9CA}"/>
              </a:ext>
            </a:extLst>
          </p:cNvPr>
          <p:cNvSpPr>
            <a:spLocks noGrp="1"/>
          </p:cNvSpPr>
          <p:nvPr>
            <p:ph type="sldNum" sz="quarter" idx="12"/>
          </p:nvPr>
        </p:nvSpPr>
        <p:spPr/>
        <p:txBody>
          <a:bodyPr/>
          <a:lstStyle/>
          <a:p>
            <a:fld id="{4FAB73BC-B049-4115-A692-8D63A059BFB8}" type="slidenum">
              <a:rPr lang="en-US" smtClean="0"/>
              <a:t>11</a:t>
            </a:fld>
            <a:endParaRPr lang="en-US" dirty="0"/>
          </a:p>
        </p:txBody>
      </p:sp>
      <p:pic>
        <p:nvPicPr>
          <p:cNvPr id="14" name="Content Placeholder 13">
            <a:extLst>
              <a:ext uri="{FF2B5EF4-FFF2-40B4-BE49-F238E27FC236}">
                <a16:creationId xmlns:a16="http://schemas.microsoft.com/office/drawing/2014/main" id="{4BA23A7E-E5A5-C175-25A6-D7EDC1AB0238}"/>
              </a:ext>
            </a:extLst>
          </p:cNvPr>
          <p:cNvPicPr>
            <a:picLocks noGrp="1" noChangeAspect="1"/>
          </p:cNvPicPr>
          <p:nvPr>
            <p:ph sz="half" idx="2"/>
          </p:nvPr>
        </p:nvPicPr>
        <p:blipFill>
          <a:blip r:embed="rId2"/>
          <a:stretch>
            <a:fillRect/>
          </a:stretch>
        </p:blipFill>
        <p:spPr>
          <a:xfrm>
            <a:off x="1799434" y="1055017"/>
            <a:ext cx="8717280" cy="5092597"/>
          </a:xfrm>
        </p:spPr>
      </p:pic>
    </p:spTree>
    <p:extLst>
      <p:ext uri="{BB962C8B-B14F-4D97-AF65-F5344CB8AC3E}">
        <p14:creationId xmlns:p14="http://schemas.microsoft.com/office/powerpoint/2010/main" val="394872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B193-D0A7-A0A0-574B-69AD93FB9C51}"/>
              </a:ext>
            </a:extLst>
          </p:cNvPr>
          <p:cNvSpPr>
            <a:spLocks noGrp="1"/>
          </p:cNvSpPr>
          <p:nvPr>
            <p:ph type="title"/>
          </p:nvPr>
        </p:nvSpPr>
        <p:spPr/>
        <p:txBody>
          <a:bodyPr>
            <a:normAutofit fontScale="90000"/>
          </a:bodyPr>
          <a:lstStyle/>
          <a:p>
            <a:r>
              <a:rPr lang="en-US" sz="4800" kern="1200" dirty="0">
                <a:solidFill>
                  <a:schemeClr val="tx1"/>
                </a:solidFill>
                <a:latin typeface="+mj-lt"/>
                <a:ea typeface="+mj-ea"/>
                <a:cs typeface="+mj-cs"/>
              </a:rPr>
              <a:t>Enrollment Codes and Descriptions</a:t>
            </a:r>
            <a:endParaRPr lang="en-US" dirty="0"/>
          </a:p>
        </p:txBody>
      </p:sp>
      <p:sp>
        <p:nvSpPr>
          <p:cNvPr id="3" name="Date Placeholder 2">
            <a:extLst>
              <a:ext uri="{FF2B5EF4-FFF2-40B4-BE49-F238E27FC236}">
                <a16:creationId xmlns:a16="http://schemas.microsoft.com/office/drawing/2014/main" id="{1F6B80DA-FE80-D18A-97F4-50CE8BE16885}"/>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038531D6-3960-CAAD-56BF-4E4C6874C78F}"/>
              </a:ext>
            </a:extLst>
          </p:cNvPr>
          <p:cNvSpPr>
            <a:spLocks noGrp="1"/>
          </p:cNvSpPr>
          <p:nvPr>
            <p:ph type="sldNum" sz="quarter" idx="12"/>
          </p:nvPr>
        </p:nvSpPr>
        <p:spPr/>
        <p:txBody>
          <a:bodyPr/>
          <a:lstStyle/>
          <a:p>
            <a:fld id="{4FAB73BC-B049-4115-A692-8D63A059BFB8}" type="slidenum">
              <a:rPr lang="en-US" smtClean="0"/>
              <a:t>12</a:t>
            </a:fld>
            <a:endParaRPr lang="en-US" dirty="0"/>
          </a:p>
        </p:txBody>
      </p:sp>
      <p:sp>
        <p:nvSpPr>
          <p:cNvPr id="5" name="Content Placeholder 3">
            <a:extLst>
              <a:ext uri="{FF2B5EF4-FFF2-40B4-BE49-F238E27FC236}">
                <a16:creationId xmlns:a16="http://schemas.microsoft.com/office/drawing/2014/main" id="{2A4B2D32-288C-AC70-4193-CCAAE8530CC7}"/>
              </a:ext>
            </a:extLst>
          </p:cNvPr>
          <p:cNvSpPr txBox="1">
            <a:spLocks/>
          </p:cNvSpPr>
          <p:nvPr/>
        </p:nvSpPr>
        <p:spPr>
          <a:xfrm>
            <a:off x="839788" y="1109663"/>
            <a:ext cx="5157787" cy="823912"/>
          </a:xfrm>
          <a:prstGeom prst="rect">
            <a:avLst/>
          </a:prstGeom>
          <a:solidFill>
            <a:schemeClr val="accent1">
              <a:lumMod val="40000"/>
              <a:lumOff val="60000"/>
            </a:schemeClr>
          </a:solidFill>
          <a:ln>
            <a:solidFill>
              <a:schemeClr val="tx1"/>
            </a:solidFill>
          </a:ln>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000" b="1" dirty="0"/>
              <a:t>Common Enrollment Beginning Codes</a:t>
            </a:r>
          </a:p>
        </p:txBody>
      </p:sp>
      <p:sp>
        <p:nvSpPr>
          <p:cNvPr id="6" name="Content Placeholder 5">
            <a:extLst>
              <a:ext uri="{FF2B5EF4-FFF2-40B4-BE49-F238E27FC236}">
                <a16:creationId xmlns:a16="http://schemas.microsoft.com/office/drawing/2014/main" id="{B4EB2DDE-B768-9F72-3CAB-9DB54E0CDBF4}"/>
              </a:ext>
            </a:extLst>
          </p:cNvPr>
          <p:cNvSpPr txBox="1">
            <a:spLocks/>
          </p:cNvSpPr>
          <p:nvPr/>
        </p:nvSpPr>
        <p:spPr>
          <a:xfrm>
            <a:off x="839788" y="1933574"/>
            <a:ext cx="5157787" cy="3804287"/>
          </a:xfrm>
          <a:prstGeom prst="rect">
            <a:avLst/>
          </a:prstGeom>
          <a:ln w="28575">
            <a:solidFill>
              <a:schemeClr val="tx1"/>
            </a:solidFill>
            <a:prstDash val="sysDash"/>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sz="2000" dirty="0"/>
              <a:t>0011 – Enrollment in building or grade</a:t>
            </a:r>
          </a:p>
        </p:txBody>
      </p:sp>
      <p:sp>
        <p:nvSpPr>
          <p:cNvPr id="7" name="Text Placeholder 6">
            <a:extLst>
              <a:ext uri="{FF2B5EF4-FFF2-40B4-BE49-F238E27FC236}">
                <a16:creationId xmlns:a16="http://schemas.microsoft.com/office/drawing/2014/main" id="{1E8BF5C8-B657-FF3D-30E0-020D10A50BC6}"/>
              </a:ext>
            </a:extLst>
          </p:cNvPr>
          <p:cNvSpPr txBox="1">
            <a:spLocks/>
          </p:cNvSpPr>
          <p:nvPr/>
        </p:nvSpPr>
        <p:spPr>
          <a:xfrm>
            <a:off x="6172200" y="1109663"/>
            <a:ext cx="5183188" cy="823912"/>
          </a:xfrm>
          <a:prstGeom prst="rect">
            <a:avLst/>
          </a:prstGeom>
          <a:solidFill>
            <a:schemeClr val="accent6">
              <a:lumMod val="60000"/>
              <a:lumOff val="40000"/>
            </a:schemeClr>
          </a:solidFill>
          <a:ln>
            <a:solidFill>
              <a:schemeClr val="tx1"/>
            </a:solidFill>
          </a:ln>
        </p:spPr>
        <p:txBody>
          <a:bodyPr anchor="ct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000" b="1" dirty="0"/>
              <a:t>Common Enrollment Ending Codes</a:t>
            </a:r>
          </a:p>
        </p:txBody>
      </p:sp>
      <p:sp>
        <p:nvSpPr>
          <p:cNvPr id="8" name="Content Placeholder 7">
            <a:extLst>
              <a:ext uri="{FF2B5EF4-FFF2-40B4-BE49-F238E27FC236}">
                <a16:creationId xmlns:a16="http://schemas.microsoft.com/office/drawing/2014/main" id="{6E1A09AA-9CFF-B4DB-FF0B-625896E0BDE5}"/>
              </a:ext>
            </a:extLst>
          </p:cNvPr>
          <p:cNvSpPr txBox="1">
            <a:spLocks/>
          </p:cNvSpPr>
          <p:nvPr/>
        </p:nvSpPr>
        <p:spPr>
          <a:xfrm>
            <a:off x="6172200" y="1933575"/>
            <a:ext cx="5183188" cy="3804286"/>
          </a:xfrm>
          <a:prstGeom prst="rect">
            <a:avLst/>
          </a:prstGeom>
          <a:ln w="28575">
            <a:solidFill>
              <a:schemeClr val="tx1"/>
            </a:solidFill>
            <a:prstDash val="sysDash"/>
          </a:ln>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sz="2000" dirty="0"/>
              <a:t>170 - Transferred to another NYS public school outside this district with documentation</a:t>
            </a:r>
          </a:p>
          <a:p>
            <a:pPr lvl="2"/>
            <a:r>
              <a:rPr lang="en-US" sz="2000" dirty="0"/>
              <a:t>NOTE: Charter schools are public schools</a:t>
            </a:r>
          </a:p>
          <a:p>
            <a:pPr lvl="1"/>
            <a:r>
              <a:rPr lang="en-US" sz="2000" dirty="0"/>
              <a:t>204 – Transferred to a NYS Religious and Independent School with documentation</a:t>
            </a:r>
          </a:p>
          <a:p>
            <a:pPr lvl="1"/>
            <a:r>
              <a:rPr lang="en-US" sz="2000" dirty="0"/>
              <a:t>221 – Transferred to a school outside of NYS with documentation</a:t>
            </a:r>
          </a:p>
          <a:p>
            <a:pPr lvl="1"/>
            <a:r>
              <a:rPr lang="en-US" sz="2000" dirty="0"/>
              <a:t>442 – Left the U.S.</a:t>
            </a:r>
          </a:p>
          <a:p>
            <a:pPr lvl="1"/>
            <a:r>
              <a:rPr lang="en-US" sz="2000" dirty="0"/>
              <a:t>799 – Graduated (earned Regents or local diploma)</a:t>
            </a:r>
          </a:p>
          <a:p>
            <a:pPr lvl="1"/>
            <a:r>
              <a:rPr lang="en-US" sz="2000" dirty="0"/>
              <a:t>782 – Entry into different grade in the same building</a:t>
            </a:r>
          </a:p>
          <a:p>
            <a:pPr lvl="1"/>
            <a:r>
              <a:rPr lang="en-US" sz="2000" dirty="0"/>
              <a:t>459 - Deceased</a:t>
            </a:r>
          </a:p>
        </p:txBody>
      </p:sp>
    </p:spTree>
    <p:extLst>
      <p:ext uri="{BB962C8B-B14F-4D97-AF65-F5344CB8AC3E}">
        <p14:creationId xmlns:p14="http://schemas.microsoft.com/office/powerpoint/2010/main" val="239619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880B-0487-53B6-6E47-7DD7AEEE1E6A}"/>
              </a:ext>
            </a:extLst>
          </p:cNvPr>
          <p:cNvSpPr>
            <a:spLocks noGrp="1"/>
          </p:cNvSpPr>
          <p:nvPr>
            <p:ph type="title"/>
          </p:nvPr>
        </p:nvSpPr>
        <p:spPr/>
        <p:txBody>
          <a:bodyPr/>
          <a:lstStyle/>
          <a:p>
            <a:r>
              <a:rPr lang="en-US" dirty="0"/>
              <a:t>Level 0 - </a:t>
            </a:r>
            <a:r>
              <a:rPr lang="en-US" sz="4800" dirty="0">
                <a:hlinkClick r:id="rId2"/>
              </a:rPr>
              <a:t>https://level0.monroe.edu</a:t>
            </a:r>
            <a:endParaRPr lang="en-US" dirty="0"/>
          </a:p>
        </p:txBody>
      </p:sp>
      <p:sp>
        <p:nvSpPr>
          <p:cNvPr id="4" name="Date Placeholder 3">
            <a:extLst>
              <a:ext uri="{FF2B5EF4-FFF2-40B4-BE49-F238E27FC236}">
                <a16:creationId xmlns:a16="http://schemas.microsoft.com/office/drawing/2014/main" id="{5E008E79-BB1F-3DF4-7B8F-269B1EB50F25}"/>
              </a:ext>
            </a:extLst>
          </p:cNvPr>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Slide Number Placeholder 4">
            <a:extLst>
              <a:ext uri="{FF2B5EF4-FFF2-40B4-BE49-F238E27FC236}">
                <a16:creationId xmlns:a16="http://schemas.microsoft.com/office/drawing/2014/main" id="{ED81D7CC-7B13-5848-6FDC-EF1A2A36CA5C}"/>
              </a:ext>
            </a:extLst>
          </p:cNvPr>
          <p:cNvSpPr>
            <a:spLocks noGrp="1"/>
          </p:cNvSpPr>
          <p:nvPr>
            <p:ph type="sldNum" sz="quarter" idx="12"/>
          </p:nvPr>
        </p:nvSpPr>
        <p:spPr/>
        <p:txBody>
          <a:bodyPr/>
          <a:lstStyle/>
          <a:p>
            <a:fld id="{4CE482DC-2269-4F26-9D2A-7E44B1A4CD85}" type="slidenum">
              <a:rPr lang="en-US" smtClean="0"/>
              <a:t>13</a:t>
            </a:fld>
            <a:endParaRPr lang="en-US" dirty="0"/>
          </a:p>
        </p:txBody>
      </p:sp>
      <p:pic>
        <p:nvPicPr>
          <p:cNvPr id="6" name="Content Placeholder 3">
            <a:extLst>
              <a:ext uri="{FF2B5EF4-FFF2-40B4-BE49-F238E27FC236}">
                <a16:creationId xmlns:a16="http://schemas.microsoft.com/office/drawing/2014/main" id="{4108D69F-9396-7463-8FCF-88A4461C62D5}"/>
              </a:ext>
            </a:extLst>
          </p:cNvPr>
          <p:cNvPicPr>
            <a:picLocks noGrp="1" noChangeAspect="1"/>
          </p:cNvPicPr>
          <p:nvPr>
            <p:ph idx="1"/>
          </p:nvPr>
        </p:nvPicPr>
        <p:blipFill>
          <a:blip r:embed="rId3"/>
          <a:stretch>
            <a:fillRect/>
          </a:stretch>
        </p:blipFill>
        <p:spPr>
          <a:xfrm>
            <a:off x="1515201" y="1409701"/>
            <a:ext cx="8809899" cy="4677110"/>
          </a:xfrm>
          <a:prstGeom prst="rect">
            <a:avLst/>
          </a:prstGeom>
          <a:ln>
            <a:solidFill>
              <a:srgbClr val="375B53"/>
            </a:solidFill>
          </a:ln>
        </p:spPr>
      </p:pic>
    </p:spTree>
    <p:extLst>
      <p:ext uri="{BB962C8B-B14F-4D97-AF65-F5344CB8AC3E}">
        <p14:creationId xmlns:p14="http://schemas.microsoft.com/office/powerpoint/2010/main" val="9404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3692-9B10-9459-E328-97D863926FA6}"/>
              </a:ext>
            </a:extLst>
          </p:cNvPr>
          <p:cNvSpPr>
            <a:spLocks noGrp="1"/>
          </p:cNvSpPr>
          <p:nvPr>
            <p:ph type="title"/>
          </p:nvPr>
        </p:nvSpPr>
        <p:spPr/>
        <p:txBody>
          <a:bodyPr/>
          <a:lstStyle/>
          <a:p>
            <a:r>
              <a:rPr lang="en-US" dirty="0"/>
              <a:t>Level 0 Top Navigation Menu</a:t>
            </a:r>
          </a:p>
        </p:txBody>
      </p:sp>
      <p:sp>
        <p:nvSpPr>
          <p:cNvPr id="4" name="Date Placeholder 3">
            <a:extLst>
              <a:ext uri="{FF2B5EF4-FFF2-40B4-BE49-F238E27FC236}">
                <a16:creationId xmlns:a16="http://schemas.microsoft.com/office/drawing/2014/main" id="{B10353F5-1A96-1D12-8D90-41ED79E23D39}"/>
              </a:ext>
            </a:extLst>
          </p:cNvPr>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Slide Number Placeholder 4">
            <a:extLst>
              <a:ext uri="{FF2B5EF4-FFF2-40B4-BE49-F238E27FC236}">
                <a16:creationId xmlns:a16="http://schemas.microsoft.com/office/drawing/2014/main" id="{10F23094-9631-DE21-3D75-8329F462D396}"/>
              </a:ext>
            </a:extLst>
          </p:cNvPr>
          <p:cNvSpPr>
            <a:spLocks noGrp="1"/>
          </p:cNvSpPr>
          <p:nvPr>
            <p:ph type="sldNum" sz="quarter" idx="12"/>
          </p:nvPr>
        </p:nvSpPr>
        <p:spPr/>
        <p:txBody>
          <a:bodyPr/>
          <a:lstStyle/>
          <a:p>
            <a:fld id="{4CE482DC-2269-4F26-9D2A-7E44B1A4CD85}" type="slidenum">
              <a:rPr lang="en-US" smtClean="0"/>
              <a:t>14</a:t>
            </a:fld>
            <a:endParaRPr lang="en-US" dirty="0"/>
          </a:p>
        </p:txBody>
      </p:sp>
      <p:pic>
        <p:nvPicPr>
          <p:cNvPr id="11" name="Content Placeholder 10">
            <a:extLst>
              <a:ext uri="{FF2B5EF4-FFF2-40B4-BE49-F238E27FC236}">
                <a16:creationId xmlns:a16="http://schemas.microsoft.com/office/drawing/2014/main" id="{2995C368-AE72-0628-7ABF-E7BD1156291B}"/>
              </a:ext>
            </a:extLst>
          </p:cNvPr>
          <p:cNvPicPr>
            <a:picLocks noGrp="1" noChangeAspect="1"/>
          </p:cNvPicPr>
          <p:nvPr>
            <p:ph idx="1"/>
          </p:nvPr>
        </p:nvPicPr>
        <p:blipFill>
          <a:blip r:embed="rId2"/>
          <a:stretch>
            <a:fillRect/>
          </a:stretch>
        </p:blipFill>
        <p:spPr>
          <a:xfrm>
            <a:off x="726695" y="1982852"/>
            <a:ext cx="10738609" cy="2809875"/>
          </a:xfrm>
        </p:spPr>
      </p:pic>
    </p:spTree>
    <p:extLst>
      <p:ext uri="{BB962C8B-B14F-4D97-AF65-F5344CB8AC3E}">
        <p14:creationId xmlns:p14="http://schemas.microsoft.com/office/powerpoint/2010/main" val="154352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03C6-0215-CCEA-21FD-02B6E6F1FA5F}"/>
              </a:ext>
            </a:extLst>
          </p:cNvPr>
          <p:cNvSpPr>
            <a:spLocks noGrp="1"/>
          </p:cNvSpPr>
          <p:nvPr>
            <p:ph type="title"/>
          </p:nvPr>
        </p:nvSpPr>
        <p:spPr/>
        <p:txBody>
          <a:bodyPr/>
          <a:lstStyle/>
          <a:p>
            <a:r>
              <a:rPr lang="en-US" dirty="0"/>
              <a:t>Level 0 Dashboard</a:t>
            </a:r>
          </a:p>
        </p:txBody>
      </p:sp>
      <p:sp>
        <p:nvSpPr>
          <p:cNvPr id="4" name="Date Placeholder 3">
            <a:extLst>
              <a:ext uri="{FF2B5EF4-FFF2-40B4-BE49-F238E27FC236}">
                <a16:creationId xmlns:a16="http://schemas.microsoft.com/office/drawing/2014/main" id="{4E975A9D-5A33-CEF4-857A-41AABE104921}"/>
              </a:ext>
            </a:extLst>
          </p:cNvPr>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Slide Number Placeholder 4">
            <a:extLst>
              <a:ext uri="{FF2B5EF4-FFF2-40B4-BE49-F238E27FC236}">
                <a16:creationId xmlns:a16="http://schemas.microsoft.com/office/drawing/2014/main" id="{4FCE4BB6-71B5-36CE-B793-82011AA40872}"/>
              </a:ext>
            </a:extLst>
          </p:cNvPr>
          <p:cNvSpPr>
            <a:spLocks noGrp="1"/>
          </p:cNvSpPr>
          <p:nvPr>
            <p:ph type="sldNum" sz="quarter" idx="12"/>
          </p:nvPr>
        </p:nvSpPr>
        <p:spPr/>
        <p:txBody>
          <a:bodyPr/>
          <a:lstStyle/>
          <a:p>
            <a:fld id="{4CE482DC-2269-4F26-9D2A-7E44B1A4CD85}" type="slidenum">
              <a:rPr lang="en-US" smtClean="0"/>
              <a:t>15</a:t>
            </a:fld>
            <a:endParaRPr lang="en-US" dirty="0"/>
          </a:p>
        </p:txBody>
      </p:sp>
      <p:pic>
        <p:nvPicPr>
          <p:cNvPr id="11" name="Content Placeholder 10">
            <a:extLst>
              <a:ext uri="{FF2B5EF4-FFF2-40B4-BE49-F238E27FC236}">
                <a16:creationId xmlns:a16="http://schemas.microsoft.com/office/drawing/2014/main" id="{F710A285-4F9C-F177-3E66-9BC670931C44}"/>
              </a:ext>
            </a:extLst>
          </p:cNvPr>
          <p:cNvPicPr>
            <a:picLocks noGrp="1" noChangeAspect="1"/>
          </p:cNvPicPr>
          <p:nvPr>
            <p:ph idx="1"/>
          </p:nvPr>
        </p:nvPicPr>
        <p:blipFill>
          <a:blip r:embed="rId2"/>
          <a:stretch>
            <a:fillRect/>
          </a:stretch>
        </p:blipFill>
        <p:spPr>
          <a:xfrm>
            <a:off x="1455821" y="1064544"/>
            <a:ext cx="9180095" cy="5208030"/>
          </a:xfrm>
          <a:ln>
            <a:solidFill>
              <a:schemeClr val="accent1"/>
            </a:solidFill>
          </a:ln>
        </p:spPr>
      </p:pic>
    </p:spTree>
    <p:extLst>
      <p:ext uri="{BB962C8B-B14F-4D97-AF65-F5344CB8AC3E}">
        <p14:creationId xmlns:p14="http://schemas.microsoft.com/office/powerpoint/2010/main" val="3003401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7A71-FFFF-0188-5DDF-F064421D05B0}"/>
              </a:ext>
            </a:extLst>
          </p:cNvPr>
          <p:cNvSpPr>
            <a:spLocks noGrp="1"/>
          </p:cNvSpPr>
          <p:nvPr>
            <p:ph type="title"/>
          </p:nvPr>
        </p:nvSpPr>
        <p:spPr/>
        <p:txBody>
          <a:bodyPr/>
          <a:lstStyle/>
          <a:p>
            <a:r>
              <a:rPr lang="en-US" dirty="0"/>
              <a:t>Entering Data into Level 0</a:t>
            </a:r>
          </a:p>
        </p:txBody>
      </p:sp>
      <p:sp>
        <p:nvSpPr>
          <p:cNvPr id="3" name="Content Placeholder 2">
            <a:extLst>
              <a:ext uri="{FF2B5EF4-FFF2-40B4-BE49-F238E27FC236}">
                <a16:creationId xmlns:a16="http://schemas.microsoft.com/office/drawing/2014/main" id="{9DE8EC83-CE22-5935-DADE-70277E38F29E}"/>
              </a:ext>
            </a:extLst>
          </p:cNvPr>
          <p:cNvSpPr>
            <a:spLocks noGrp="1"/>
          </p:cNvSpPr>
          <p:nvPr>
            <p:ph sz="half" idx="1"/>
          </p:nvPr>
        </p:nvSpPr>
        <p:spPr/>
        <p:txBody>
          <a:bodyPr>
            <a:normAutofit fontScale="92500"/>
          </a:bodyPr>
          <a:lstStyle/>
          <a:p>
            <a:r>
              <a:rPr lang="en-US" sz="3200" dirty="0"/>
              <a:t>2 ways to enter data</a:t>
            </a:r>
          </a:p>
          <a:p>
            <a:pPr lvl="1"/>
            <a:r>
              <a:rPr lang="en-US" sz="2800" dirty="0"/>
              <a:t>Elect. Import</a:t>
            </a:r>
          </a:p>
          <a:p>
            <a:pPr lvl="2"/>
            <a:r>
              <a:rPr lang="en-US" sz="2400" dirty="0"/>
              <a:t>.csv file or .txt file</a:t>
            </a:r>
          </a:p>
          <a:p>
            <a:pPr lvl="2"/>
            <a:r>
              <a:rPr lang="en-US" sz="2400" dirty="0"/>
              <a:t>Must match </a:t>
            </a:r>
            <a:r>
              <a:rPr lang="en-US" sz="2400" dirty="0" err="1"/>
              <a:t>escholar</a:t>
            </a:r>
            <a:r>
              <a:rPr lang="en-US" sz="2400" dirty="0"/>
              <a:t> templates</a:t>
            </a:r>
          </a:p>
          <a:p>
            <a:pPr lvl="2"/>
            <a:r>
              <a:rPr lang="en-US" sz="2400" dirty="0"/>
              <a:t>Export from SMS or other system</a:t>
            </a:r>
          </a:p>
          <a:p>
            <a:pPr lvl="1"/>
            <a:r>
              <a:rPr lang="en-US" sz="2800" dirty="0"/>
              <a:t>Manual Input</a:t>
            </a:r>
          </a:p>
          <a:p>
            <a:pPr lvl="2"/>
            <a:r>
              <a:rPr lang="en-US" sz="2400" dirty="0"/>
              <a:t>Hand enter data directly into Level 0</a:t>
            </a:r>
          </a:p>
          <a:p>
            <a:r>
              <a:rPr lang="en-US" sz="3200" dirty="0"/>
              <a:t>Data dependencies dictate in what order to enter data</a:t>
            </a:r>
          </a:p>
          <a:p>
            <a:endParaRPr lang="en-US" dirty="0"/>
          </a:p>
        </p:txBody>
      </p:sp>
      <p:sp>
        <p:nvSpPr>
          <p:cNvPr id="5" name="Date Placeholder 4">
            <a:extLst>
              <a:ext uri="{FF2B5EF4-FFF2-40B4-BE49-F238E27FC236}">
                <a16:creationId xmlns:a16="http://schemas.microsoft.com/office/drawing/2014/main" id="{E42ADDDC-134F-1FD1-2CF0-6EA5DD1EE7EC}"/>
              </a:ext>
            </a:extLst>
          </p:cNvPr>
          <p:cNvSpPr>
            <a:spLocks noGrp="1"/>
          </p:cNvSpPr>
          <p:nvPr>
            <p:ph type="dt" sz="half" idx="10"/>
          </p:nvPr>
        </p:nvSpPr>
        <p:spPr/>
        <p:txBody>
          <a:bodyPr/>
          <a:lstStyle/>
          <a:p>
            <a:fld id="{F8992F6F-B88D-4EF3-AFD2-874D4DF1901A}" type="datetime1">
              <a:rPr lang="en-US" smtClean="0"/>
              <a:t>10/17/2024</a:t>
            </a:fld>
            <a:endParaRPr lang="en-US" dirty="0"/>
          </a:p>
        </p:txBody>
      </p:sp>
      <p:sp>
        <p:nvSpPr>
          <p:cNvPr id="6" name="Slide Number Placeholder 5">
            <a:extLst>
              <a:ext uri="{FF2B5EF4-FFF2-40B4-BE49-F238E27FC236}">
                <a16:creationId xmlns:a16="http://schemas.microsoft.com/office/drawing/2014/main" id="{CD188FDB-0690-06DF-05AC-E03AA710986F}"/>
              </a:ext>
            </a:extLst>
          </p:cNvPr>
          <p:cNvSpPr>
            <a:spLocks noGrp="1"/>
          </p:cNvSpPr>
          <p:nvPr>
            <p:ph type="sldNum" sz="quarter" idx="12"/>
          </p:nvPr>
        </p:nvSpPr>
        <p:spPr/>
        <p:txBody>
          <a:bodyPr/>
          <a:lstStyle/>
          <a:p>
            <a:fld id="{4FAB73BC-B049-4115-A692-8D63A059BFB8}" type="slidenum">
              <a:rPr lang="en-US" smtClean="0"/>
              <a:t>16</a:t>
            </a:fld>
            <a:endParaRPr lang="en-US" dirty="0"/>
          </a:p>
        </p:txBody>
      </p:sp>
      <p:pic>
        <p:nvPicPr>
          <p:cNvPr id="7" name="Content Placeholder 6">
            <a:extLst>
              <a:ext uri="{FF2B5EF4-FFF2-40B4-BE49-F238E27FC236}">
                <a16:creationId xmlns:a16="http://schemas.microsoft.com/office/drawing/2014/main" id="{723D1346-28F8-727A-8AAD-A724DFD9B6C7}"/>
              </a:ext>
            </a:extLst>
          </p:cNvPr>
          <p:cNvPicPr>
            <a:picLocks noGrp="1" noChangeAspect="1"/>
          </p:cNvPicPr>
          <p:nvPr>
            <p:ph sz="half" idx="2"/>
          </p:nvPr>
        </p:nvPicPr>
        <p:blipFill>
          <a:blip r:embed="rId2"/>
          <a:stretch>
            <a:fillRect/>
          </a:stretch>
        </p:blipFill>
        <p:spPr>
          <a:xfrm>
            <a:off x="6482047" y="1845734"/>
            <a:ext cx="4542857" cy="1066667"/>
          </a:xfrm>
          <a:prstGeom prst="rect">
            <a:avLst/>
          </a:prstGeom>
          <a:ln>
            <a:solidFill>
              <a:srgbClr val="375B53"/>
            </a:solidFill>
          </a:ln>
        </p:spPr>
      </p:pic>
    </p:spTree>
    <p:extLst>
      <p:ext uri="{BB962C8B-B14F-4D97-AF65-F5344CB8AC3E}">
        <p14:creationId xmlns:p14="http://schemas.microsoft.com/office/powerpoint/2010/main" val="49156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D94E97C-51A5-181A-21E2-4AA712806D39}"/>
              </a:ext>
            </a:extLst>
          </p:cNvPr>
          <p:cNvSpPr>
            <a:spLocks noGrp="1"/>
          </p:cNvSpPr>
          <p:nvPr>
            <p:ph type="dt" sz="half" idx="10"/>
          </p:nvPr>
        </p:nvSpPr>
        <p:spPr>
          <a:xfrm>
            <a:off x="1097280" y="6459785"/>
            <a:ext cx="2472271" cy="365125"/>
          </a:xfrm>
        </p:spPr>
        <p:txBody>
          <a:bodyPr>
            <a:normAutofit/>
          </a:bodyPr>
          <a:lstStyle/>
          <a:p>
            <a:pPr>
              <a:spcAft>
                <a:spcPts val="600"/>
              </a:spcAft>
            </a:pPr>
            <a:fld id="{5B26ECDE-86E3-464F-BB02-406BA9C62547}" type="datetime1">
              <a:rPr lang="en-US" smtClean="0"/>
              <a:pPr>
                <a:spcAft>
                  <a:spcPts val="600"/>
                </a:spcAft>
              </a:pPr>
              <a:t>10/17/2024</a:t>
            </a:fld>
            <a:endParaRPr lang="en-US"/>
          </a:p>
        </p:txBody>
      </p:sp>
      <p:sp>
        <p:nvSpPr>
          <p:cNvPr id="3" name="Slide Number Placeholder 2">
            <a:extLst>
              <a:ext uri="{FF2B5EF4-FFF2-40B4-BE49-F238E27FC236}">
                <a16:creationId xmlns:a16="http://schemas.microsoft.com/office/drawing/2014/main" id="{9DE6C3FF-115C-0245-DE74-A72B81767699}"/>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17</a:t>
            </a:fld>
            <a:endParaRPr lang="en-US"/>
          </a:p>
        </p:txBody>
      </p:sp>
      <p:pic>
        <p:nvPicPr>
          <p:cNvPr id="13" name="Picture 12">
            <a:extLst>
              <a:ext uri="{FF2B5EF4-FFF2-40B4-BE49-F238E27FC236}">
                <a16:creationId xmlns:a16="http://schemas.microsoft.com/office/drawing/2014/main" id="{8F390DE7-1C24-4D91-5759-00C990041E6F}"/>
              </a:ext>
            </a:extLst>
          </p:cNvPr>
          <p:cNvPicPr>
            <a:picLocks noChangeAspect="1"/>
          </p:cNvPicPr>
          <p:nvPr/>
        </p:nvPicPr>
        <p:blipFill>
          <a:blip r:embed="rId2"/>
          <a:stretch>
            <a:fillRect/>
          </a:stretch>
        </p:blipFill>
        <p:spPr>
          <a:xfrm>
            <a:off x="3173896" y="942191"/>
            <a:ext cx="5652052" cy="4789490"/>
          </a:xfrm>
          <a:prstGeom prst="rect">
            <a:avLst/>
          </a:prstGeom>
        </p:spPr>
      </p:pic>
    </p:spTree>
    <p:extLst>
      <p:ext uri="{BB962C8B-B14F-4D97-AF65-F5344CB8AC3E}">
        <p14:creationId xmlns:p14="http://schemas.microsoft.com/office/powerpoint/2010/main" val="3482107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17530-6079-E32E-D438-8CD00CE4C903}"/>
              </a:ext>
            </a:extLst>
          </p:cNvPr>
          <p:cNvSpPr>
            <a:spLocks noGrp="1"/>
          </p:cNvSpPr>
          <p:nvPr>
            <p:ph type="title"/>
          </p:nvPr>
        </p:nvSpPr>
        <p:spPr>
          <a:xfrm>
            <a:off x="0" y="141381"/>
            <a:ext cx="3092949" cy="1000124"/>
          </a:xfrm>
        </p:spPr>
        <p:txBody>
          <a:bodyPr>
            <a:noAutofit/>
          </a:bodyPr>
          <a:lstStyle/>
          <a:p>
            <a:r>
              <a:rPr lang="en-US" sz="4000" dirty="0"/>
              <a:t>Electronic Import</a:t>
            </a:r>
          </a:p>
        </p:txBody>
      </p:sp>
      <p:sp>
        <p:nvSpPr>
          <p:cNvPr id="3" name="Date Placeholder 2">
            <a:extLst>
              <a:ext uri="{FF2B5EF4-FFF2-40B4-BE49-F238E27FC236}">
                <a16:creationId xmlns:a16="http://schemas.microsoft.com/office/drawing/2014/main" id="{0411BE25-2EC7-5BF3-2479-D23A68290BDE}"/>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FBFFFC09-9B03-F417-5FA9-24D95BDEA68D}"/>
              </a:ext>
            </a:extLst>
          </p:cNvPr>
          <p:cNvSpPr>
            <a:spLocks noGrp="1"/>
          </p:cNvSpPr>
          <p:nvPr>
            <p:ph type="sldNum" sz="quarter" idx="12"/>
          </p:nvPr>
        </p:nvSpPr>
        <p:spPr/>
        <p:txBody>
          <a:bodyPr/>
          <a:lstStyle/>
          <a:p>
            <a:fld id="{4FAB73BC-B049-4115-A692-8D63A059BFB8}" type="slidenum">
              <a:rPr lang="en-US" smtClean="0"/>
              <a:t>18</a:t>
            </a:fld>
            <a:endParaRPr lang="en-US" dirty="0"/>
          </a:p>
        </p:txBody>
      </p:sp>
      <p:pic>
        <p:nvPicPr>
          <p:cNvPr id="5" name="Picture 4">
            <a:extLst>
              <a:ext uri="{FF2B5EF4-FFF2-40B4-BE49-F238E27FC236}">
                <a16:creationId xmlns:a16="http://schemas.microsoft.com/office/drawing/2014/main" id="{941B672A-EF08-0F2C-9B2B-3C1FF45CCAFA}"/>
              </a:ext>
            </a:extLst>
          </p:cNvPr>
          <p:cNvPicPr>
            <a:picLocks noChangeAspect="1"/>
          </p:cNvPicPr>
          <p:nvPr/>
        </p:nvPicPr>
        <p:blipFill>
          <a:blip r:embed="rId2"/>
          <a:stretch>
            <a:fillRect/>
          </a:stretch>
        </p:blipFill>
        <p:spPr>
          <a:xfrm>
            <a:off x="285802" y="1162352"/>
            <a:ext cx="2533333" cy="4819048"/>
          </a:xfrm>
          <a:prstGeom prst="rect">
            <a:avLst/>
          </a:prstGeom>
        </p:spPr>
      </p:pic>
      <p:pic>
        <p:nvPicPr>
          <p:cNvPr id="6" name="Content Placeholder 8">
            <a:extLst>
              <a:ext uri="{FF2B5EF4-FFF2-40B4-BE49-F238E27FC236}">
                <a16:creationId xmlns:a16="http://schemas.microsoft.com/office/drawing/2014/main" id="{81077FBA-5C89-AAE8-9E99-AD4A7479AD38}"/>
              </a:ext>
            </a:extLst>
          </p:cNvPr>
          <p:cNvPicPr>
            <a:picLocks noChangeAspect="1"/>
          </p:cNvPicPr>
          <p:nvPr/>
        </p:nvPicPr>
        <p:blipFill>
          <a:blip r:embed="rId3"/>
          <a:stretch>
            <a:fillRect/>
          </a:stretch>
        </p:blipFill>
        <p:spPr>
          <a:xfrm>
            <a:off x="3312025" y="500331"/>
            <a:ext cx="5375153" cy="2785793"/>
          </a:xfrm>
          <a:prstGeom prst="rect">
            <a:avLst/>
          </a:prstGeom>
          <a:ln>
            <a:solidFill>
              <a:schemeClr val="tx1"/>
            </a:solidFill>
          </a:ln>
        </p:spPr>
      </p:pic>
      <p:pic>
        <p:nvPicPr>
          <p:cNvPr id="7" name="Picture 6">
            <a:extLst>
              <a:ext uri="{FF2B5EF4-FFF2-40B4-BE49-F238E27FC236}">
                <a16:creationId xmlns:a16="http://schemas.microsoft.com/office/drawing/2014/main" id="{FCA2325E-8B94-A648-8F00-02141933372E}"/>
              </a:ext>
            </a:extLst>
          </p:cNvPr>
          <p:cNvPicPr>
            <a:picLocks noChangeAspect="1"/>
          </p:cNvPicPr>
          <p:nvPr/>
        </p:nvPicPr>
        <p:blipFill>
          <a:blip r:embed="rId4"/>
          <a:stretch>
            <a:fillRect/>
          </a:stretch>
        </p:blipFill>
        <p:spPr>
          <a:xfrm>
            <a:off x="5504302" y="3429000"/>
            <a:ext cx="6125671" cy="2664073"/>
          </a:xfrm>
          <a:prstGeom prst="rect">
            <a:avLst/>
          </a:prstGeom>
          <a:ln>
            <a:solidFill>
              <a:schemeClr val="tx1"/>
            </a:solidFill>
          </a:ln>
        </p:spPr>
      </p:pic>
    </p:spTree>
    <p:extLst>
      <p:ext uri="{BB962C8B-B14F-4D97-AF65-F5344CB8AC3E}">
        <p14:creationId xmlns:p14="http://schemas.microsoft.com/office/powerpoint/2010/main" val="59927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FD45-2C48-5797-284B-80B0594290DE}"/>
              </a:ext>
            </a:extLst>
          </p:cNvPr>
          <p:cNvSpPr>
            <a:spLocks noGrp="1"/>
          </p:cNvSpPr>
          <p:nvPr>
            <p:ph type="title"/>
          </p:nvPr>
        </p:nvSpPr>
        <p:spPr/>
        <p:txBody>
          <a:bodyPr>
            <a:normAutofit/>
          </a:bodyPr>
          <a:lstStyle/>
          <a:p>
            <a:r>
              <a:rPr lang="en-US" dirty="0"/>
              <a:t>Importing Program Fact</a:t>
            </a:r>
          </a:p>
        </p:txBody>
      </p:sp>
      <p:sp>
        <p:nvSpPr>
          <p:cNvPr id="9" name="Content Placeholder 8">
            <a:extLst>
              <a:ext uri="{FF2B5EF4-FFF2-40B4-BE49-F238E27FC236}">
                <a16:creationId xmlns:a16="http://schemas.microsoft.com/office/drawing/2014/main" id="{78F4BBA5-88EE-42F4-22F6-145349274292}"/>
              </a:ext>
            </a:extLst>
          </p:cNvPr>
          <p:cNvSpPr>
            <a:spLocks noGrp="1"/>
          </p:cNvSpPr>
          <p:nvPr>
            <p:ph idx="1"/>
          </p:nvPr>
        </p:nvSpPr>
        <p:spPr>
          <a:xfrm>
            <a:off x="8826758" y="1143488"/>
            <a:ext cx="3152016" cy="4725606"/>
          </a:xfrm>
        </p:spPr>
        <p:txBody>
          <a:bodyPr/>
          <a:lstStyle/>
          <a:p>
            <a:pPr marL="0" indent="0">
              <a:buNone/>
            </a:pPr>
            <a:r>
              <a:rPr lang="en-US" b="1" dirty="0"/>
              <a:t>Deleting ALL records in a Program Service Category</a:t>
            </a:r>
          </a:p>
          <a:p>
            <a:pPr marL="457200" indent="-457200">
              <a:buFont typeface="+mj-lt"/>
              <a:buAutoNum type="arabicPeriod"/>
            </a:pPr>
            <a:r>
              <a:rPr lang="en-US" dirty="0"/>
              <a:t>Import your Program Fact records</a:t>
            </a:r>
          </a:p>
          <a:p>
            <a:pPr marL="457200" indent="-457200">
              <a:buFont typeface="+mj-lt"/>
              <a:buAutoNum type="arabicPeriod"/>
            </a:pPr>
            <a:r>
              <a:rPr lang="en-US" dirty="0"/>
              <a:t>Perform the </a:t>
            </a:r>
            <a:r>
              <a:rPr lang="en-US" dirty="0" err="1"/>
              <a:t>PreCheck</a:t>
            </a:r>
            <a:endParaRPr lang="en-US" dirty="0"/>
          </a:p>
          <a:p>
            <a:pPr marL="457200" indent="-457200">
              <a:buFont typeface="+mj-lt"/>
              <a:buAutoNum type="arabicPeriod"/>
            </a:pPr>
            <a:r>
              <a:rPr lang="en-US" dirty="0"/>
              <a:t>Select the category where all records need to be deleted</a:t>
            </a:r>
          </a:p>
          <a:p>
            <a:pPr marL="457200" indent="-457200">
              <a:buFont typeface="+mj-lt"/>
              <a:buAutoNum type="arabicPeriod"/>
            </a:pPr>
            <a:r>
              <a:rPr lang="en-US" dirty="0"/>
              <a:t>Contact Laurie Hazard or Matt Fredericks so they can tell Level 1 to delete the records for that category, too</a:t>
            </a:r>
          </a:p>
          <a:p>
            <a:pPr marL="0" indent="0">
              <a:buNone/>
            </a:pPr>
            <a:endParaRPr lang="en-US" dirty="0"/>
          </a:p>
          <a:p>
            <a:pPr marL="0" indent="0">
              <a:buNone/>
            </a:pPr>
            <a:endParaRPr lang="en-US" dirty="0"/>
          </a:p>
        </p:txBody>
      </p:sp>
      <p:sp>
        <p:nvSpPr>
          <p:cNvPr id="3" name="Date Placeholder 2">
            <a:extLst>
              <a:ext uri="{FF2B5EF4-FFF2-40B4-BE49-F238E27FC236}">
                <a16:creationId xmlns:a16="http://schemas.microsoft.com/office/drawing/2014/main" id="{40B75878-4EDD-1FB2-048D-4C047DFB4959}"/>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F5FEEFFD-BF6A-CC35-AAC6-3DC4FF6B2288}"/>
              </a:ext>
            </a:extLst>
          </p:cNvPr>
          <p:cNvSpPr>
            <a:spLocks noGrp="1"/>
          </p:cNvSpPr>
          <p:nvPr>
            <p:ph type="sldNum" sz="quarter" idx="12"/>
          </p:nvPr>
        </p:nvSpPr>
        <p:spPr/>
        <p:txBody>
          <a:bodyPr/>
          <a:lstStyle/>
          <a:p>
            <a:fld id="{4FAB73BC-B049-4115-A692-8D63A059BFB8}" type="slidenum">
              <a:rPr lang="en-US" smtClean="0"/>
              <a:t>19</a:t>
            </a:fld>
            <a:endParaRPr lang="en-US" dirty="0"/>
          </a:p>
        </p:txBody>
      </p:sp>
      <p:pic>
        <p:nvPicPr>
          <p:cNvPr id="8" name="Picture 7">
            <a:extLst>
              <a:ext uri="{FF2B5EF4-FFF2-40B4-BE49-F238E27FC236}">
                <a16:creationId xmlns:a16="http://schemas.microsoft.com/office/drawing/2014/main" id="{BB6B8288-994C-AE1E-2460-58F29910335D}"/>
              </a:ext>
            </a:extLst>
          </p:cNvPr>
          <p:cNvPicPr>
            <a:picLocks noChangeAspect="1"/>
          </p:cNvPicPr>
          <p:nvPr/>
        </p:nvPicPr>
        <p:blipFill>
          <a:blip r:embed="rId2"/>
          <a:stretch>
            <a:fillRect/>
          </a:stretch>
        </p:blipFill>
        <p:spPr>
          <a:xfrm>
            <a:off x="213226" y="1143488"/>
            <a:ext cx="8504762" cy="4933333"/>
          </a:xfrm>
          <a:prstGeom prst="rect">
            <a:avLst/>
          </a:prstGeom>
        </p:spPr>
      </p:pic>
    </p:spTree>
    <p:extLst>
      <p:ext uri="{BB962C8B-B14F-4D97-AF65-F5344CB8AC3E}">
        <p14:creationId xmlns:p14="http://schemas.microsoft.com/office/powerpoint/2010/main" val="342913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54A8-7332-744F-8A0C-3F8491F8FF58}"/>
              </a:ext>
            </a:extLst>
          </p:cNvPr>
          <p:cNvSpPr>
            <a:spLocks noGrp="1"/>
          </p:cNvSpPr>
          <p:nvPr>
            <p:ph type="title"/>
          </p:nvPr>
        </p:nvSpPr>
        <p:spPr/>
        <p:txBody>
          <a:bodyPr/>
          <a:lstStyle/>
          <a:p>
            <a:r>
              <a:rPr lang="en-US" dirty="0"/>
              <a:t>NYS Reporting</a:t>
            </a:r>
          </a:p>
        </p:txBody>
      </p:sp>
      <p:sp>
        <p:nvSpPr>
          <p:cNvPr id="5" name="Content Placeholder 4">
            <a:extLst>
              <a:ext uri="{FF2B5EF4-FFF2-40B4-BE49-F238E27FC236}">
                <a16:creationId xmlns:a16="http://schemas.microsoft.com/office/drawing/2014/main" id="{084C9D87-B9EA-FBB3-5FBA-22790D1CB39C}"/>
              </a:ext>
            </a:extLst>
          </p:cNvPr>
          <p:cNvSpPr>
            <a:spLocks noGrp="1"/>
          </p:cNvSpPr>
          <p:nvPr>
            <p:ph idx="1"/>
          </p:nvPr>
        </p:nvSpPr>
        <p:spPr>
          <a:xfrm>
            <a:off x="1097280" y="1845734"/>
            <a:ext cx="10058400" cy="1951203"/>
          </a:xfrm>
        </p:spPr>
        <p:txBody>
          <a:bodyPr/>
          <a:lstStyle/>
          <a:p>
            <a:r>
              <a:rPr lang="en-US" sz="2400" dirty="0"/>
              <a:t>NYS Reporting is the mandated collection of student and staff data for analysis at the local, regional, and State levels to improved student performance and to meet State and federal reporting and accountability requirements. </a:t>
            </a:r>
          </a:p>
          <a:p>
            <a:r>
              <a:rPr lang="en-US" sz="2400" dirty="0"/>
              <a:t>Data collection is through the </a:t>
            </a:r>
            <a:r>
              <a:rPr lang="en-US" sz="2400" dirty="0">
                <a:solidFill>
                  <a:srgbClr val="FF6600"/>
                </a:solidFill>
              </a:rPr>
              <a:t>NYS Student Information Repository System (SIRS) </a:t>
            </a:r>
            <a:r>
              <a:rPr lang="en-US" sz="2400" dirty="0"/>
              <a:t>which provides a single source of standardized individual student records.</a:t>
            </a:r>
          </a:p>
          <a:p>
            <a:pPr marL="0" indent="0">
              <a:buNone/>
            </a:pPr>
            <a:endParaRPr lang="en-US" sz="2400" dirty="0"/>
          </a:p>
          <a:p>
            <a:pPr marL="0" indent="0">
              <a:buNone/>
            </a:pPr>
            <a:endParaRPr lang="en-US" dirty="0"/>
          </a:p>
          <a:p>
            <a:pPr marL="0" indent="0">
              <a:buNone/>
            </a:pPr>
            <a:endParaRPr lang="en-US" dirty="0"/>
          </a:p>
        </p:txBody>
      </p:sp>
      <p:graphicFrame>
        <p:nvGraphicFramePr>
          <p:cNvPr id="6" name="Content Placeholder 3">
            <a:extLst>
              <a:ext uri="{FF2B5EF4-FFF2-40B4-BE49-F238E27FC236}">
                <a16:creationId xmlns:a16="http://schemas.microsoft.com/office/drawing/2014/main" id="{F8EC4288-B253-4916-E6B4-809835A178D0}"/>
              </a:ext>
            </a:extLst>
          </p:cNvPr>
          <p:cNvGraphicFramePr>
            <a:graphicFrameLocks/>
          </p:cNvGraphicFramePr>
          <p:nvPr>
            <p:extLst>
              <p:ext uri="{D42A27DB-BD31-4B8C-83A1-F6EECF244321}">
                <p14:modId xmlns:p14="http://schemas.microsoft.com/office/powerpoint/2010/main" val="4138136542"/>
              </p:ext>
            </p:extLst>
          </p:nvPr>
        </p:nvGraphicFramePr>
        <p:xfrm>
          <a:off x="838200" y="3796937"/>
          <a:ext cx="10515600" cy="2380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CF59AF6-A785-2148-B6D3-23CE84D89D81}"/>
              </a:ext>
            </a:extLst>
          </p:cNvPr>
          <p:cNvSpPr txBox="1"/>
          <p:nvPr/>
        </p:nvSpPr>
        <p:spPr>
          <a:xfrm>
            <a:off x="980902" y="5715605"/>
            <a:ext cx="2984269" cy="369332"/>
          </a:xfrm>
          <a:prstGeom prst="rect">
            <a:avLst/>
          </a:prstGeom>
          <a:noFill/>
        </p:spPr>
        <p:txBody>
          <a:bodyPr wrap="square" rtlCol="0">
            <a:spAutoFit/>
          </a:bodyPr>
          <a:lstStyle/>
          <a:p>
            <a:pPr algn="ctr"/>
            <a:r>
              <a:rPr lang="en-US" dirty="0"/>
              <a:t>MAARS</a:t>
            </a:r>
          </a:p>
        </p:txBody>
      </p:sp>
      <p:sp>
        <p:nvSpPr>
          <p:cNvPr id="8" name="TextBox 7">
            <a:extLst>
              <a:ext uri="{FF2B5EF4-FFF2-40B4-BE49-F238E27FC236}">
                <a16:creationId xmlns:a16="http://schemas.microsoft.com/office/drawing/2014/main" id="{3F0631CA-07C8-BF3B-A8CC-E9A0332DA538}"/>
              </a:ext>
            </a:extLst>
          </p:cNvPr>
          <p:cNvSpPr txBox="1"/>
          <p:nvPr/>
        </p:nvSpPr>
        <p:spPr>
          <a:xfrm>
            <a:off x="4107873" y="5732227"/>
            <a:ext cx="2984269" cy="646331"/>
          </a:xfrm>
          <a:prstGeom prst="rect">
            <a:avLst/>
          </a:prstGeom>
          <a:noFill/>
        </p:spPr>
        <p:txBody>
          <a:bodyPr wrap="square" rtlCol="0">
            <a:spAutoFit/>
          </a:bodyPr>
          <a:lstStyle/>
          <a:p>
            <a:pPr algn="ctr"/>
            <a:r>
              <a:rPr lang="en-US" dirty="0"/>
              <a:t>WNYRIC Regional Data Warehouse</a:t>
            </a:r>
          </a:p>
        </p:txBody>
      </p:sp>
      <p:sp>
        <p:nvSpPr>
          <p:cNvPr id="9" name="TextBox 8">
            <a:extLst>
              <a:ext uri="{FF2B5EF4-FFF2-40B4-BE49-F238E27FC236}">
                <a16:creationId xmlns:a16="http://schemas.microsoft.com/office/drawing/2014/main" id="{4A4A7659-7838-5B22-3389-C79E49EFDFA4}"/>
              </a:ext>
            </a:extLst>
          </p:cNvPr>
          <p:cNvSpPr txBox="1"/>
          <p:nvPr/>
        </p:nvSpPr>
        <p:spPr>
          <a:xfrm>
            <a:off x="7559040" y="5697391"/>
            <a:ext cx="2984269" cy="646331"/>
          </a:xfrm>
          <a:prstGeom prst="rect">
            <a:avLst/>
          </a:prstGeom>
          <a:noFill/>
        </p:spPr>
        <p:txBody>
          <a:bodyPr wrap="square" rtlCol="0">
            <a:spAutoFit/>
          </a:bodyPr>
          <a:lstStyle/>
          <a:p>
            <a:pPr algn="ctr"/>
            <a:r>
              <a:rPr lang="en-US" dirty="0"/>
              <a:t>State Data Warehouse (L2RPT)</a:t>
            </a:r>
          </a:p>
        </p:txBody>
      </p:sp>
      <p:sp>
        <p:nvSpPr>
          <p:cNvPr id="10" name="Date Placeholder 9">
            <a:extLst>
              <a:ext uri="{FF2B5EF4-FFF2-40B4-BE49-F238E27FC236}">
                <a16:creationId xmlns:a16="http://schemas.microsoft.com/office/drawing/2014/main" id="{F1864677-03F6-AE86-652F-D1324C58739F}"/>
              </a:ext>
            </a:extLst>
          </p:cNvPr>
          <p:cNvSpPr>
            <a:spLocks noGrp="1"/>
          </p:cNvSpPr>
          <p:nvPr>
            <p:ph type="dt" sz="half" idx="10"/>
          </p:nvPr>
        </p:nvSpPr>
        <p:spPr/>
        <p:txBody>
          <a:bodyPr/>
          <a:lstStyle/>
          <a:p>
            <a:fld id="{D2E4500E-21E8-420F-B021-098BB820BB2C}" type="datetime1">
              <a:rPr lang="en-US" smtClean="0"/>
              <a:t>10/17/2024</a:t>
            </a:fld>
            <a:endParaRPr lang="en-US" dirty="0"/>
          </a:p>
        </p:txBody>
      </p:sp>
      <p:sp>
        <p:nvSpPr>
          <p:cNvPr id="11" name="Slide Number Placeholder 10">
            <a:extLst>
              <a:ext uri="{FF2B5EF4-FFF2-40B4-BE49-F238E27FC236}">
                <a16:creationId xmlns:a16="http://schemas.microsoft.com/office/drawing/2014/main" id="{30C77B8C-61EC-5D4D-EB9E-168B15B3FE67}"/>
              </a:ext>
            </a:extLst>
          </p:cNvPr>
          <p:cNvSpPr>
            <a:spLocks noGrp="1"/>
          </p:cNvSpPr>
          <p:nvPr>
            <p:ph type="sldNum" sz="quarter" idx="12"/>
          </p:nvPr>
        </p:nvSpPr>
        <p:spPr/>
        <p:txBody>
          <a:bodyPr/>
          <a:lstStyle/>
          <a:p>
            <a:fld id="{4CE482DC-2269-4F26-9D2A-7E44B1A4CD85}" type="slidenum">
              <a:rPr lang="en-US" smtClean="0"/>
              <a:t>2</a:t>
            </a:fld>
            <a:endParaRPr lang="en-US" dirty="0"/>
          </a:p>
        </p:txBody>
      </p:sp>
    </p:spTree>
    <p:extLst>
      <p:ext uri="{BB962C8B-B14F-4D97-AF65-F5344CB8AC3E}">
        <p14:creationId xmlns:p14="http://schemas.microsoft.com/office/powerpoint/2010/main" val="151645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29FC-8972-04F1-7DF7-B433981CBFFA}"/>
              </a:ext>
            </a:extLst>
          </p:cNvPr>
          <p:cNvSpPr>
            <a:spLocks noGrp="1"/>
          </p:cNvSpPr>
          <p:nvPr>
            <p:ph type="title"/>
          </p:nvPr>
        </p:nvSpPr>
        <p:spPr/>
        <p:txBody>
          <a:bodyPr>
            <a:normAutofit/>
          </a:bodyPr>
          <a:lstStyle/>
          <a:p>
            <a:r>
              <a:rPr lang="en-US" dirty="0"/>
              <a:t>Manual Input - Demographics</a:t>
            </a:r>
          </a:p>
        </p:txBody>
      </p:sp>
      <p:sp>
        <p:nvSpPr>
          <p:cNvPr id="8" name="Content Placeholder 7">
            <a:extLst>
              <a:ext uri="{FF2B5EF4-FFF2-40B4-BE49-F238E27FC236}">
                <a16:creationId xmlns:a16="http://schemas.microsoft.com/office/drawing/2014/main" id="{58BA52DA-81C0-1AE1-57E5-2A1E8F850518}"/>
              </a:ext>
            </a:extLst>
          </p:cNvPr>
          <p:cNvSpPr>
            <a:spLocks noGrp="1"/>
          </p:cNvSpPr>
          <p:nvPr>
            <p:ph sz="half" idx="2"/>
          </p:nvPr>
        </p:nvSpPr>
        <p:spPr>
          <a:xfrm>
            <a:off x="8759686" y="1152939"/>
            <a:ext cx="3081131" cy="4716156"/>
          </a:xfrm>
        </p:spPr>
        <p:txBody>
          <a:bodyPr>
            <a:normAutofit fontScale="92500" lnSpcReduction="20000"/>
          </a:bodyPr>
          <a:lstStyle/>
          <a:p>
            <a:r>
              <a:rPr lang="en-US" b="1" dirty="0"/>
              <a:t>Grade 9 Entry Date</a:t>
            </a:r>
          </a:p>
          <a:p>
            <a:pPr lvl="1"/>
            <a:r>
              <a:rPr lang="en-US" dirty="0"/>
              <a:t>All high school students require this field be populated</a:t>
            </a:r>
          </a:p>
          <a:p>
            <a:pPr lvl="1"/>
            <a:r>
              <a:rPr lang="en-US" dirty="0"/>
              <a:t>The day the student entered grade 9 for the </a:t>
            </a:r>
            <a:r>
              <a:rPr lang="en-US" b="1" dirty="0"/>
              <a:t>first</a:t>
            </a:r>
            <a:r>
              <a:rPr lang="en-US" dirty="0"/>
              <a:t> time</a:t>
            </a:r>
          </a:p>
          <a:p>
            <a:r>
              <a:rPr lang="en-US" dirty="0"/>
              <a:t>Graduates</a:t>
            </a:r>
          </a:p>
          <a:p>
            <a:pPr lvl="1"/>
            <a:r>
              <a:rPr lang="en-US" b="1" dirty="0"/>
              <a:t>Credential Type</a:t>
            </a:r>
            <a:r>
              <a:rPr lang="en-US" dirty="0"/>
              <a:t>: type of diploma</a:t>
            </a:r>
          </a:p>
          <a:p>
            <a:pPr lvl="1"/>
            <a:r>
              <a:rPr lang="en-US" b="1" dirty="0"/>
              <a:t>Career Path</a:t>
            </a:r>
            <a:r>
              <a:rPr lang="en-US" dirty="0"/>
              <a:t>: </a:t>
            </a:r>
          </a:p>
          <a:p>
            <a:pPr lvl="2"/>
            <a:r>
              <a:rPr lang="en-US" dirty="0"/>
              <a:t>Pathway student used to meet requirements. </a:t>
            </a:r>
          </a:p>
          <a:p>
            <a:pPr lvl="2"/>
            <a:r>
              <a:rPr lang="en-US" dirty="0"/>
              <a:t>HUM (passed both social studies Regents exams)</a:t>
            </a:r>
          </a:p>
          <a:p>
            <a:r>
              <a:rPr lang="en-US" b="1" dirty="0"/>
              <a:t>Last Status Date</a:t>
            </a:r>
          </a:p>
          <a:p>
            <a:pPr lvl="1"/>
            <a:r>
              <a:rPr lang="en-US" dirty="0"/>
              <a:t>Last day of current school year (2025-06-30)</a:t>
            </a:r>
          </a:p>
          <a:p>
            <a:r>
              <a:rPr lang="en-US" b="1" dirty="0"/>
              <a:t>Dist. Code of Residence </a:t>
            </a:r>
          </a:p>
          <a:p>
            <a:pPr lvl="1"/>
            <a:r>
              <a:rPr lang="en-US" dirty="0"/>
              <a:t>Student’s home district code</a:t>
            </a:r>
          </a:p>
        </p:txBody>
      </p:sp>
      <p:sp>
        <p:nvSpPr>
          <p:cNvPr id="3" name="Date Placeholder 2">
            <a:extLst>
              <a:ext uri="{FF2B5EF4-FFF2-40B4-BE49-F238E27FC236}">
                <a16:creationId xmlns:a16="http://schemas.microsoft.com/office/drawing/2014/main" id="{7AFBCF74-3F1C-E6A1-B4C2-69B9DA661680}"/>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DB76CB18-A6F8-690C-F0A3-FF7D8D9A2CB6}"/>
              </a:ext>
            </a:extLst>
          </p:cNvPr>
          <p:cNvSpPr>
            <a:spLocks noGrp="1"/>
          </p:cNvSpPr>
          <p:nvPr>
            <p:ph type="sldNum" sz="quarter" idx="12"/>
          </p:nvPr>
        </p:nvSpPr>
        <p:spPr/>
        <p:txBody>
          <a:bodyPr/>
          <a:lstStyle/>
          <a:p>
            <a:fld id="{4FAB73BC-B049-4115-A692-8D63A059BFB8}" type="slidenum">
              <a:rPr lang="en-US" smtClean="0"/>
              <a:t>20</a:t>
            </a:fld>
            <a:endParaRPr lang="en-US" dirty="0"/>
          </a:p>
        </p:txBody>
      </p:sp>
      <p:pic>
        <p:nvPicPr>
          <p:cNvPr id="6" name="Picture 5">
            <a:extLst>
              <a:ext uri="{FF2B5EF4-FFF2-40B4-BE49-F238E27FC236}">
                <a16:creationId xmlns:a16="http://schemas.microsoft.com/office/drawing/2014/main" id="{DA264835-A5A7-103D-3A7C-26C829A4FCA2}"/>
              </a:ext>
            </a:extLst>
          </p:cNvPr>
          <p:cNvPicPr>
            <a:picLocks noChangeAspect="1"/>
          </p:cNvPicPr>
          <p:nvPr/>
        </p:nvPicPr>
        <p:blipFill>
          <a:blip r:embed="rId2"/>
          <a:stretch>
            <a:fillRect/>
          </a:stretch>
        </p:blipFill>
        <p:spPr>
          <a:xfrm>
            <a:off x="169628" y="1101585"/>
            <a:ext cx="8501270" cy="5149572"/>
          </a:xfrm>
          <a:prstGeom prst="rect">
            <a:avLst/>
          </a:prstGeom>
        </p:spPr>
      </p:pic>
    </p:spTree>
    <p:extLst>
      <p:ext uri="{BB962C8B-B14F-4D97-AF65-F5344CB8AC3E}">
        <p14:creationId xmlns:p14="http://schemas.microsoft.com/office/powerpoint/2010/main" val="262332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4C02-B0EC-F95E-7531-8919AC28E005}"/>
              </a:ext>
            </a:extLst>
          </p:cNvPr>
          <p:cNvSpPr>
            <a:spLocks noGrp="1"/>
          </p:cNvSpPr>
          <p:nvPr>
            <p:ph type="title"/>
          </p:nvPr>
        </p:nvSpPr>
        <p:spPr/>
        <p:txBody>
          <a:bodyPr/>
          <a:lstStyle/>
          <a:p>
            <a:r>
              <a:rPr lang="en-US" dirty="0"/>
              <a:t>Student Local IDs</a:t>
            </a:r>
          </a:p>
        </p:txBody>
      </p:sp>
      <p:sp>
        <p:nvSpPr>
          <p:cNvPr id="3" name="Content Placeholder 2">
            <a:extLst>
              <a:ext uri="{FF2B5EF4-FFF2-40B4-BE49-F238E27FC236}">
                <a16:creationId xmlns:a16="http://schemas.microsoft.com/office/drawing/2014/main" id="{66E9C5A7-F15E-FB8B-3214-8F6A2D2D9B78}"/>
              </a:ext>
            </a:extLst>
          </p:cNvPr>
          <p:cNvSpPr>
            <a:spLocks noGrp="1"/>
          </p:cNvSpPr>
          <p:nvPr>
            <p:ph idx="1"/>
          </p:nvPr>
        </p:nvSpPr>
        <p:spPr>
          <a:xfrm>
            <a:off x="1097280" y="3429000"/>
            <a:ext cx="10058400" cy="2440094"/>
          </a:xfrm>
        </p:spPr>
        <p:txBody>
          <a:bodyPr>
            <a:normAutofit/>
          </a:bodyPr>
          <a:lstStyle/>
          <a:p>
            <a:r>
              <a:rPr lang="en-US" sz="2800" b="1" dirty="0"/>
              <a:t>Student Local IDs</a:t>
            </a:r>
          </a:p>
          <a:p>
            <a:pPr lvl="1"/>
            <a:r>
              <a:rPr lang="en-US" sz="2600" dirty="0"/>
              <a:t>Must be 9 digits </a:t>
            </a:r>
          </a:p>
          <a:p>
            <a:pPr lvl="1"/>
            <a:r>
              <a:rPr lang="en-US" sz="2600" dirty="0"/>
              <a:t>Must be unique</a:t>
            </a:r>
          </a:p>
          <a:p>
            <a:pPr lvl="1"/>
            <a:r>
              <a:rPr lang="en-US" sz="2600" dirty="0"/>
              <a:t>Must not be changed</a:t>
            </a:r>
            <a:endParaRPr lang="en-US" sz="2800" dirty="0"/>
          </a:p>
          <a:p>
            <a:r>
              <a:rPr lang="en-US" sz="3000" b="1" dirty="0"/>
              <a:t>Used to identify each student</a:t>
            </a:r>
            <a:endParaRPr lang="en-US" sz="2800" dirty="0"/>
          </a:p>
        </p:txBody>
      </p:sp>
      <p:sp>
        <p:nvSpPr>
          <p:cNvPr id="4" name="Date Placeholder 3">
            <a:extLst>
              <a:ext uri="{FF2B5EF4-FFF2-40B4-BE49-F238E27FC236}">
                <a16:creationId xmlns:a16="http://schemas.microsoft.com/office/drawing/2014/main" id="{5D55D625-3EE1-EF73-A326-595025F3143F}"/>
              </a:ext>
            </a:extLst>
          </p:cNvPr>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Slide Number Placeholder 4">
            <a:extLst>
              <a:ext uri="{FF2B5EF4-FFF2-40B4-BE49-F238E27FC236}">
                <a16:creationId xmlns:a16="http://schemas.microsoft.com/office/drawing/2014/main" id="{E70F920D-2122-1743-AF84-1C84FD845487}"/>
              </a:ext>
            </a:extLst>
          </p:cNvPr>
          <p:cNvSpPr>
            <a:spLocks noGrp="1"/>
          </p:cNvSpPr>
          <p:nvPr>
            <p:ph type="sldNum" sz="quarter" idx="12"/>
          </p:nvPr>
        </p:nvSpPr>
        <p:spPr/>
        <p:txBody>
          <a:bodyPr/>
          <a:lstStyle/>
          <a:p>
            <a:fld id="{4CE482DC-2269-4F26-9D2A-7E44B1A4CD85}" type="slidenum">
              <a:rPr lang="en-US" smtClean="0"/>
              <a:t>21</a:t>
            </a:fld>
            <a:endParaRPr lang="en-US" dirty="0"/>
          </a:p>
        </p:txBody>
      </p:sp>
      <p:pic>
        <p:nvPicPr>
          <p:cNvPr id="9" name="Picture 8">
            <a:extLst>
              <a:ext uri="{FF2B5EF4-FFF2-40B4-BE49-F238E27FC236}">
                <a16:creationId xmlns:a16="http://schemas.microsoft.com/office/drawing/2014/main" id="{0B6E85F9-391B-F422-63B3-CBDFF2E87802}"/>
              </a:ext>
            </a:extLst>
          </p:cNvPr>
          <p:cNvPicPr>
            <a:picLocks noChangeAspect="1"/>
          </p:cNvPicPr>
          <p:nvPr/>
        </p:nvPicPr>
        <p:blipFill>
          <a:blip r:embed="rId2"/>
          <a:stretch>
            <a:fillRect/>
          </a:stretch>
        </p:blipFill>
        <p:spPr>
          <a:xfrm>
            <a:off x="1203299" y="1064544"/>
            <a:ext cx="9952381" cy="2352381"/>
          </a:xfrm>
          <a:prstGeom prst="rect">
            <a:avLst/>
          </a:prstGeom>
        </p:spPr>
      </p:pic>
    </p:spTree>
    <p:extLst>
      <p:ext uri="{BB962C8B-B14F-4D97-AF65-F5344CB8AC3E}">
        <p14:creationId xmlns:p14="http://schemas.microsoft.com/office/powerpoint/2010/main" val="218236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29FC-8972-04F1-7DF7-B433981CBFFA}"/>
              </a:ext>
            </a:extLst>
          </p:cNvPr>
          <p:cNvSpPr>
            <a:spLocks noGrp="1"/>
          </p:cNvSpPr>
          <p:nvPr>
            <p:ph type="title"/>
          </p:nvPr>
        </p:nvSpPr>
        <p:spPr/>
        <p:txBody>
          <a:bodyPr>
            <a:normAutofit/>
          </a:bodyPr>
          <a:lstStyle/>
          <a:p>
            <a:r>
              <a:rPr lang="en-US" dirty="0"/>
              <a:t>Manual Input - Enrollment</a:t>
            </a:r>
          </a:p>
        </p:txBody>
      </p:sp>
      <p:sp>
        <p:nvSpPr>
          <p:cNvPr id="8" name="Content Placeholder 7">
            <a:extLst>
              <a:ext uri="{FF2B5EF4-FFF2-40B4-BE49-F238E27FC236}">
                <a16:creationId xmlns:a16="http://schemas.microsoft.com/office/drawing/2014/main" id="{58BA52DA-81C0-1AE1-57E5-2A1E8F850518}"/>
              </a:ext>
            </a:extLst>
          </p:cNvPr>
          <p:cNvSpPr>
            <a:spLocks noGrp="1"/>
          </p:cNvSpPr>
          <p:nvPr>
            <p:ph sz="half" idx="2"/>
          </p:nvPr>
        </p:nvSpPr>
        <p:spPr>
          <a:xfrm>
            <a:off x="8759686" y="1152939"/>
            <a:ext cx="2395993" cy="2484816"/>
          </a:xfrm>
        </p:spPr>
        <p:txBody>
          <a:bodyPr>
            <a:normAutofit lnSpcReduction="10000"/>
          </a:bodyPr>
          <a:lstStyle/>
          <a:p>
            <a:r>
              <a:rPr lang="en-US" b="1" dirty="0"/>
              <a:t>Exit Date</a:t>
            </a:r>
            <a:endParaRPr lang="en-US" dirty="0"/>
          </a:p>
          <a:p>
            <a:r>
              <a:rPr lang="en-US" b="1" dirty="0"/>
              <a:t>Exit Code</a:t>
            </a:r>
          </a:p>
          <a:p>
            <a:pPr lvl="1"/>
            <a:r>
              <a:rPr lang="en-US" dirty="0"/>
              <a:t>Choose correct code from dropdown</a:t>
            </a:r>
          </a:p>
          <a:p>
            <a:pPr lvl="1"/>
            <a:r>
              <a:rPr lang="en-US" dirty="0"/>
              <a:t>Be sure to exit any students who leave your school at the end of the school year</a:t>
            </a:r>
          </a:p>
        </p:txBody>
      </p:sp>
      <p:sp>
        <p:nvSpPr>
          <p:cNvPr id="3" name="Date Placeholder 2">
            <a:extLst>
              <a:ext uri="{FF2B5EF4-FFF2-40B4-BE49-F238E27FC236}">
                <a16:creationId xmlns:a16="http://schemas.microsoft.com/office/drawing/2014/main" id="{7AFBCF74-3F1C-E6A1-B4C2-69B9DA661680}"/>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DB76CB18-A6F8-690C-F0A3-FF7D8D9A2CB6}"/>
              </a:ext>
            </a:extLst>
          </p:cNvPr>
          <p:cNvSpPr>
            <a:spLocks noGrp="1"/>
          </p:cNvSpPr>
          <p:nvPr>
            <p:ph type="sldNum" sz="quarter" idx="12"/>
          </p:nvPr>
        </p:nvSpPr>
        <p:spPr/>
        <p:txBody>
          <a:bodyPr/>
          <a:lstStyle/>
          <a:p>
            <a:fld id="{4FAB73BC-B049-4115-A692-8D63A059BFB8}" type="slidenum">
              <a:rPr lang="en-US" smtClean="0"/>
              <a:t>22</a:t>
            </a:fld>
            <a:endParaRPr lang="en-US" dirty="0"/>
          </a:p>
        </p:txBody>
      </p:sp>
      <p:pic>
        <p:nvPicPr>
          <p:cNvPr id="7" name="Picture 6">
            <a:extLst>
              <a:ext uri="{FF2B5EF4-FFF2-40B4-BE49-F238E27FC236}">
                <a16:creationId xmlns:a16="http://schemas.microsoft.com/office/drawing/2014/main" id="{393979F6-7456-F19A-1154-21B3989696DF}"/>
              </a:ext>
            </a:extLst>
          </p:cNvPr>
          <p:cNvPicPr>
            <a:picLocks noChangeAspect="1"/>
          </p:cNvPicPr>
          <p:nvPr/>
        </p:nvPicPr>
        <p:blipFill>
          <a:blip r:embed="rId2"/>
          <a:stretch>
            <a:fillRect/>
          </a:stretch>
        </p:blipFill>
        <p:spPr>
          <a:xfrm>
            <a:off x="365267" y="1152939"/>
            <a:ext cx="8248646" cy="2484816"/>
          </a:xfrm>
          <a:prstGeom prst="rect">
            <a:avLst/>
          </a:prstGeom>
        </p:spPr>
      </p:pic>
    </p:spTree>
    <p:extLst>
      <p:ext uri="{BB962C8B-B14F-4D97-AF65-F5344CB8AC3E}">
        <p14:creationId xmlns:p14="http://schemas.microsoft.com/office/powerpoint/2010/main" val="321487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29FC-8972-04F1-7DF7-B433981CBFFA}"/>
              </a:ext>
            </a:extLst>
          </p:cNvPr>
          <p:cNvSpPr>
            <a:spLocks noGrp="1"/>
          </p:cNvSpPr>
          <p:nvPr>
            <p:ph type="title"/>
          </p:nvPr>
        </p:nvSpPr>
        <p:spPr/>
        <p:txBody>
          <a:bodyPr>
            <a:normAutofit/>
          </a:bodyPr>
          <a:lstStyle/>
          <a:p>
            <a:r>
              <a:rPr lang="en-US" dirty="0"/>
              <a:t>Manual Input Programs – ELL Eligible </a:t>
            </a:r>
          </a:p>
        </p:txBody>
      </p:sp>
      <p:sp>
        <p:nvSpPr>
          <p:cNvPr id="8" name="Content Placeholder 7">
            <a:extLst>
              <a:ext uri="{FF2B5EF4-FFF2-40B4-BE49-F238E27FC236}">
                <a16:creationId xmlns:a16="http://schemas.microsoft.com/office/drawing/2014/main" id="{58BA52DA-81C0-1AE1-57E5-2A1E8F850518}"/>
              </a:ext>
            </a:extLst>
          </p:cNvPr>
          <p:cNvSpPr>
            <a:spLocks noGrp="1"/>
          </p:cNvSpPr>
          <p:nvPr>
            <p:ph sz="half" idx="2"/>
          </p:nvPr>
        </p:nvSpPr>
        <p:spPr>
          <a:xfrm>
            <a:off x="1673465" y="4086354"/>
            <a:ext cx="9358970" cy="2075907"/>
          </a:xfrm>
        </p:spPr>
        <p:txBody>
          <a:bodyPr>
            <a:normAutofit/>
          </a:bodyPr>
          <a:lstStyle/>
          <a:p>
            <a:r>
              <a:rPr lang="en-US" b="1" i="0" dirty="0">
                <a:solidFill>
                  <a:srgbClr val="1F1F1F"/>
                </a:solidFill>
                <a:effectLst/>
                <a:latin typeface="Google Sans"/>
              </a:rPr>
              <a:t>ELL Program Intensity</a:t>
            </a:r>
            <a:r>
              <a:rPr lang="en-US" b="0" i="0" dirty="0">
                <a:solidFill>
                  <a:srgbClr val="1F1F1F"/>
                </a:solidFill>
                <a:effectLst/>
                <a:latin typeface="Google Sans"/>
              </a:rPr>
              <a:t>: </a:t>
            </a:r>
            <a:r>
              <a:rPr lang="en-US" b="0" i="0" dirty="0">
                <a:solidFill>
                  <a:srgbClr val="040C28"/>
                </a:solidFill>
                <a:effectLst/>
                <a:latin typeface="Google Sans"/>
              </a:rPr>
              <a:t>Displays the level of service that the student receives</a:t>
            </a:r>
            <a:r>
              <a:rPr lang="en-US" b="0" i="0" dirty="0">
                <a:solidFill>
                  <a:srgbClr val="1F1F1F"/>
                </a:solidFill>
                <a:effectLst/>
                <a:latin typeface="Google Sans"/>
              </a:rPr>
              <a:t>. </a:t>
            </a:r>
          </a:p>
          <a:p>
            <a:pPr lvl="1"/>
            <a:r>
              <a:rPr lang="en-US" b="0" i="0" dirty="0">
                <a:solidFill>
                  <a:srgbClr val="1F1F1F"/>
                </a:solidFill>
                <a:effectLst/>
                <a:latin typeface="Google Sans"/>
              </a:rPr>
              <a:t>FULL – ELL eligible student receiving the required units of student; </a:t>
            </a:r>
          </a:p>
          <a:p>
            <a:pPr lvl="1"/>
            <a:r>
              <a:rPr lang="en-US" b="0" i="0" dirty="0">
                <a:solidFill>
                  <a:srgbClr val="1F1F1F"/>
                </a:solidFill>
                <a:effectLst/>
                <a:latin typeface="Google Sans"/>
              </a:rPr>
              <a:t>PARTIAL - ELL eligible student receiving less than the required units of student; </a:t>
            </a:r>
          </a:p>
          <a:p>
            <a:pPr lvl="1"/>
            <a:r>
              <a:rPr lang="en-US" b="0" i="0" dirty="0">
                <a:solidFill>
                  <a:srgbClr val="1F1F1F"/>
                </a:solidFill>
                <a:effectLst/>
                <a:latin typeface="Google Sans"/>
              </a:rPr>
              <a:t>NONE - ELL eligible student not currently receiving service.</a:t>
            </a:r>
            <a:endParaRPr lang="en-US" dirty="0"/>
          </a:p>
        </p:txBody>
      </p:sp>
      <p:sp>
        <p:nvSpPr>
          <p:cNvPr id="3" name="Date Placeholder 2">
            <a:extLst>
              <a:ext uri="{FF2B5EF4-FFF2-40B4-BE49-F238E27FC236}">
                <a16:creationId xmlns:a16="http://schemas.microsoft.com/office/drawing/2014/main" id="{7AFBCF74-3F1C-E6A1-B4C2-69B9DA661680}"/>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DB76CB18-A6F8-690C-F0A3-FF7D8D9A2CB6}"/>
              </a:ext>
            </a:extLst>
          </p:cNvPr>
          <p:cNvSpPr>
            <a:spLocks noGrp="1"/>
          </p:cNvSpPr>
          <p:nvPr>
            <p:ph type="sldNum" sz="quarter" idx="12"/>
          </p:nvPr>
        </p:nvSpPr>
        <p:spPr/>
        <p:txBody>
          <a:bodyPr/>
          <a:lstStyle/>
          <a:p>
            <a:fld id="{4FAB73BC-B049-4115-A692-8D63A059BFB8}" type="slidenum">
              <a:rPr lang="en-US" smtClean="0"/>
              <a:t>23</a:t>
            </a:fld>
            <a:endParaRPr lang="en-US" dirty="0"/>
          </a:p>
        </p:txBody>
      </p:sp>
      <p:pic>
        <p:nvPicPr>
          <p:cNvPr id="6" name="Picture 5">
            <a:extLst>
              <a:ext uri="{FF2B5EF4-FFF2-40B4-BE49-F238E27FC236}">
                <a16:creationId xmlns:a16="http://schemas.microsoft.com/office/drawing/2014/main" id="{CA0E8289-4D94-3F24-D4BB-DDAD2E72FB7B}"/>
              </a:ext>
            </a:extLst>
          </p:cNvPr>
          <p:cNvPicPr>
            <a:picLocks noChangeAspect="1"/>
          </p:cNvPicPr>
          <p:nvPr/>
        </p:nvPicPr>
        <p:blipFill>
          <a:blip r:embed="rId2"/>
          <a:stretch>
            <a:fillRect/>
          </a:stretch>
        </p:blipFill>
        <p:spPr>
          <a:xfrm>
            <a:off x="1673465" y="1152939"/>
            <a:ext cx="8345179" cy="2835493"/>
          </a:xfrm>
          <a:prstGeom prst="rect">
            <a:avLst/>
          </a:prstGeom>
        </p:spPr>
      </p:pic>
    </p:spTree>
    <p:extLst>
      <p:ext uri="{BB962C8B-B14F-4D97-AF65-F5344CB8AC3E}">
        <p14:creationId xmlns:p14="http://schemas.microsoft.com/office/powerpoint/2010/main" val="115321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29FC-8972-04F1-7DF7-B433981CBFFA}"/>
              </a:ext>
            </a:extLst>
          </p:cNvPr>
          <p:cNvSpPr>
            <a:spLocks noGrp="1"/>
          </p:cNvSpPr>
          <p:nvPr>
            <p:ph type="title"/>
          </p:nvPr>
        </p:nvSpPr>
        <p:spPr/>
        <p:txBody>
          <a:bodyPr>
            <a:normAutofit/>
          </a:bodyPr>
          <a:lstStyle/>
          <a:p>
            <a:r>
              <a:rPr lang="en-US" dirty="0"/>
              <a:t>Manual Input Programs – ELL Program</a:t>
            </a:r>
          </a:p>
        </p:txBody>
      </p:sp>
      <p:sp>
        <p:nvSpPr>
          <p:cNvPr id="8" name="Content Placeholder 7">
            <a:extLst>
              <a:ext uri="{FF2B5EF4-FFF2-40B4-BE49-F238E27FC236}">
                <a16:creationId xmlns:a16="http://schemas.microsoft.com/office/drawing/2014/main" id="{58BA52DA-81C0-1AE1-57E5-2A1E8F850518}"/>
              </a:ext>
            </a:extLst>
          </p:cNvPr>
          <p:cNvSpPr>
            <a:spLocks noGrp="1"/>
          </p:cNvSpPr>
          <p:nvPr>
            <p:ph sz="half" idx="2"/>
          </p:nvPr>
        </p:nvSpPr>
        <p:spPr>
          <a:xfrm>
            <a:off x="1673465" y="4220817"/>
            <a:ext cx="9358970" cy="1941444"/>
          </a:xfrm>
        </p:spPr>
        <p:txBody>
          <a:bodyPr>
            <a:normAutofit/>
          </a:bodyPr>
          <a:lstStyle/>
          <a:p>
            <a:r>
              <a:rPr lang="en-US" b="1" i="0" dirty="0">
                <a:solidFill>
                  <a:srgbClr val="1F1F1F"/>
                </a:solidFill>
                <a:effectLst/>
                <a:latin typeface="Google Sans"/>
              </a:rPr>
              <a:t>Program Code</a:t>
            </a:r>
          </a:p>
          <a:p>
            <a:pPr lvl="1"/>
            <a:r>
              <a:rPr lang="en-US" b="0" i="0" dirty="0">
                <a:solidFill>
                  <a:srgbClr val="1F1F1F"/>
                </a:solidFill>
                <a:effectLst/>
                <a:latin typeface="Google Sans"/>
              </a:rPr>
              <a:t>8239 – ELL Eligible but not in an ELL Program</a:t>
            </a:r>
          </a:p>
          <a:p>
            <a:pPr lvl="1"/>
            <a:r>
              <a:rPr lang="en-US" dirty="0">
                <a:solidFill>
                  <a:srgbClr val="1F1F1F"/>
                </a:solidFill>
                <a:latin typeface="Google Sans"/>
              </a:rPr>
              <a:t>5709 – English as a New Language</a:t>
            </a:r>
          </a:p>
          <a:p>
            <a:pPr lvl="1"/>
            <a:r>
              <a:rPr lang="en-US" dirty="0">
                <a:solidFill>
                  <a:srgbClr val="1F1F1F"/>
                </a:solidFill>
                <a:latin typeface="Google Sans"/>
              </a:rPr>
              <a:t>5687 – One Way or Two Way Dual Language Program</a:t>
            </a:r>
          </a:p>
          <a:p>
            <a:pPr lvl="1"/>
            <a:r>
              <a:rPr lang="en-US" dirty="0">
                <a:solidFill>
                  <a:srgbClr val="1F1F1F"/>
                </a:solidFill>
                <a:latin typeface="Google Sans"/>
              </a:rPr>
              <a:t>5676 – Transitional Bilingual Education (TBE) Program</a:t>
            </a:r>
            <a:endParaRPr lang="en-US" dirty="0"/>
          </a:p>
        </p:txBody>
      </p:sp>
      <p:sp>
        <p:nvSpPr>
          <p:cNvPr id="3" name="Date Placeholder 2">
            <a:extLst>
              <a:ext uri="{FF2B5EF4-FFF2-40B4-BE49-F238E27FC236}">
                <a16:creationId xmlns:a16="http://schemas.microsoft.com/office/drawing/2014/main" id="{7AFBCF74-3F1C-E6A1-B4C2-69B9DA661680}"/>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DB76CB18-A6F8-690C-F0A3-FF7D8D9A2CB6}"/>
              </a:ext>
            </a:extLst>
          </p:cNvPr>
          <p:cNvSpPr>
            <a:spLocks noGrp="1"/>
          </p:cNvSpPr>
          <p:nvPr>
            <p:ph type="sldNum" sz="quarter" idx="12"/>
          </p:nvPr>
        </p:nvSpPr>
        <p:spPr/>
        <p:txBody>
          <a:bodyPr/>
          <a:lstStyle/>
          <a:p>
            <a:fld id="{4FAB73BC-B049-4115-A692-8D63A059BFB8}" type="slidenum">
              <a:rPr lang="en-US" smtClean="0"/>
              <a:t>24</a:t>
            </a:fld>
            <a:endParaRPr lang="en-US" dirty="0"/>
          </a:p>
        </p:txBody>
      </p:sp>
      <p:pic>
        <p:nvPicPr>
          <p:cNvPr id="7" name="Picture 6">
            <a:extLst>
              <a:ext uri="{FF2B5EF4-FFF2-40B4-BE49-F238E27FC236}">
                <a16:creationId xmlns:a16="http://schemas.microsoft.com/office/drawing/2014/main" id="{B165DB89-E13F-1BB7-8503-BA03930CE171}"/>
              </a:ext>
            </a:extLst>
          </p:cNvPr>
          <p:cNvPicPr>
            <a:picLocks noChangeAspect="1"/>
          </p:cNvPicPr>
          <p:nvPr/>
        </p:nvPicPr>
        <p:blipFill>
          <a:blip r:embed="rId2"/>
          <a:stretch>
            <a:fillRect/>
          </a:stretch>
        </p:blipFill>
        <p:spPr>
          <a:xfrm>
            <a:off x="1384851" y="1055017"/>
            <a:ext cx="9425009" cy="3104269"/>
          </a:xfrm>
          <a:prstGeom prst="rect">
            <a:avLst/>
          </a:prstGeom>
        </p:spPr>
      </p:pic>
    </p:spTree>
    <p:extLst>
      <p:ext uri="{BB962C8B-B14F-4D97-AF65-F5344CB8AC3E}">
        <p14:creationId xmlns:p14="http://schemas.microsoft.com/office/powerpoint/2010/main" val="2650172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29FC-8972-04F1-7DF7-B433981CBFFA}"/>
              </a:ext>
            </a:extLst>
          </p:cNvPr>
          <p:cNvSpPr>
            <a:spLocks noGrp="1"/>
          </p:cNvSpPr>
          <p:nvPr>
            <p:ph type="title"/>
          </p:nvPr>
        </p:nvSpPr>
        <p:spPr/>
        <p:txBody>
          <a:bodyPr>
            <a:normAutofit/>
          </a:bodyPr>
          <a:lstStyle/>
          <a:p>
            <a:r>
              <a:rPr lang="en-US" dirty="0"/>
              <a:t>NEW – Type of Disability Program</a:t>
            </a:r>
          </a:p>
        </p:txBody>
      </p:sp>
      <p:sp>
        <p:nvSpPr>
          <p:cNvPr id="8" name="Content Placeholder 7">
            <a:extLst>
              <a:ext uri="{FF2B5EF4-FFF2-40B4-BE49-F238E27FC236}">
                <a16:creationId xmlns:a16="http://schemas.microsoft.com/office/drawing/2014/main" id="{58BA52DA-81C0-1AE1-57E5-2A1E8F850518}"/>
              </a:ext>
            </a:extLst>
          </p:cNvPr>
          <p:cNvSpPr>
            <a:spLocks noGrp="1"/>
          </p:cNvSpPr>
          <p:nvPr>
            <p:ph sz="half" idx="2"/>
          </p:nvPr>
        </p:nvSpPr>
        <p:spPr>
          <a:xfrm>
            <a:off x="1262915" y="4851918"/>
            <a:ext cx="9358970" cy="1310343"/>
          </a:xfrm>
        </p:spPr>
        <p:txBody>
          <a:bodyPr>
            <a:normAutofit/>
          </a:bodyPr>
          <a:lstStyle/>
          <a:p>
            <a:r>
              <a:rPr lang="en-US" dirty="0"/>
              <a:t>The district in which your school is located has CSE responsibility for the student and can provide you with this information. </a:t>
            </a:r>
          </a:p>
        </p:txBody>
      </p:sp>
      <p:sp>
        <p:nvSpPr>
          <p:cNvPr id="3" name="Date Placeholder 2">
            <a:extLst>
              <a:ext uri="{FF2B5EF4-FFF2-40B4-BE49-F238E27FC236}">
                <a16:creationId xmlns:a16="http://schemas.microsoft.com/office/drawing/2014/main" id="{7AFBCF74-3F1C-E6A1-B4C2-69B9DA661680}"/>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DB76CB18-A6F8-690C-F0A3-FF7D8D9A2CB6}"/>
              </a:ext>
            </a:extLst>
          </p:cNvPr>
          <p:cNvSpPr>
            <a:spLocks noGrp="1"/>
          </p:cNvSpPr>
          <p:nvPr>
            <p:ph type="sldNum" sz="quarter" idx="12"/>
          </p:nvPr>
        </p:nvSpPr>
        <p:spPr/>
        <p:txBody>
          <a:bodyPr/>
          <a:lstStyle/>
          <a:p>
            <a:fld id="{4FAB73BC-B049-4115-A692-8D63A059BFB8}" type="slidenum">
              <a:rPr lang="en-US" smtClean="0"/>
              <a:t>25</a:t>
            </a:fld>
            <a:endParaRPr lang="en-US" dirty="0"/>
          </a:p>
        </p:txBody>
      </p:sp>
      <p:pic>
        <p:nvPicPr>
          <p:cNvPr id="10" name="Picture 9">
            <a:extLst>
              <a:ext uri="{FF2B5EF4-FFF2-40B4-BE49-F238E27FC236}">
                <a16:creationId xmlns:a16="http://schemas.microsoft.com/office/drawing/2014/main" id="{392DEEDC-F5CF-7C4F-1EF0-8A16E9689236}"/>
              </a:ext>
            </a:extLst>
          </p:cNvPr>
          <p:cNvPicPr>
            <a:picLocks noChangeAspect="1"/>
          </p:cNvPicPr>
          <p:nvPr/>
        </p:nvPicPr>
        <p:blipFill>
          <a:blip r:embed="rId2"/>
          <a:stretch>
            <a:fillRect/>
          </a:stretch>
        </p:blipFill>
        <p:spPr>
          <a:xfrm>
            <a:off x="1262915" y="1352541"/>
            <a:ext cx="9371428" cy="3314286"/>
          </a:xfrm>
          <a:prstGeom prst="rect">
            <a:avLst/>
          </a:prstGeom>
        </p:spPr>
      </p:pic>
    </p:spTree>
    <p:extLst>
      <p:ext uri="{BB962C8B-B14F-4D97-AF65-F5344CB8AC3E}">
        <p14:creationId xmlns:p14="http://schemas.microsoft.com/office/powerpoint/2010/main" val="2391009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718014-FF02-7F4B-DE41-58ED99D32872}"/>
              </a:ext>
            </a:extLst>
          </p:cNvPr>
          <p:cNvPicPr>
            <a:picLocks noChangeAspect="1"/>
          </p:cNvPicPr>
          <p:nvPr/>
        </p:nvPicPr>
        <p:blipFill>
          <a:blip r:embed="rId2"/>
          <a:stretch>
            <a:fillRect/>
          </a:stretch>
        </p:blipFill>
        <p:spPr>
          <a:xfrm>
            <a:off x="3159144" y="388749"/>
            <a:ext cx="8818778" cy="2620813"/>
          </a:xfrm>
          <a:prstGeom prst="rect">
            <a:avLst/>
          </a:prstGeom>
          <a:ln>
            <a:solidFill>
              <a:schemeClr val="tx1"/>
            </a:solidFill>
          </a:ln>
        </p:spPr>
      </p:pic>
      <p:sp>
        <p:nvSpPr>
          <p:cNvPr id="2" name="Title 1">
            <a:extLst>
              <a:ext uri="{FF2B5EF4-FFF2-40B4-BE49-F238E27FC236}">
                <a16:creationId xmlns:a16="http://schemas.microsoft.com/office/drawing/2014/main" id="{C67AADEE-46B9-E446-0617-C0AD62E5683D}"/>
              </a:ext>
            </a:extLst>
          </p:cNvPr>
          <p:cNvSpPr>
            <a:spLocks noGrp="1"/>
          </p:cNvSpPr>
          <p:nvPr>
            <p:ph type="title"/>
          </p:nvPr>
        </p:nvSpPr>
        <p:spPr>
          <a:xfrm>
            <a:off x="0" y="302262"/>
            <a:ext cx="2979419" cy="628649"/>
          </a:xfrm>
        </p:spPr>
        <p:txBody>
          <a:bodyPr>
            <a:normAutofit fontScale="90000"/>
          </a:bodyPr>
          <a:lstStyle/>
          <a:p>
            <a:r>
              <a:rPr lang="en-US" dirty="0"/>
              <a:t>Reports</a:t>
            </a:r>
          </a:p>
        </p:txBody>
      </p:sp>
      <p:sp>
        <p:nvSpPr>
          <p:cNvPr id="3" name="Date Placeholder 2">
            <a:extLst>
              <a:ext uri="{FF2B5EF4-FFF2-40B4-BE49-F238E27FC236}">
                <a16:creationId xmlns:a16="http://schemas.microsoft.com/office/drawing/2014/main" id="{E7FBB570-0178-4717-6252-2D59067A5A24}"/>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7054A902-B7F6-6594-0627-C8611E2EF06E}"/>
              </a:ext>
            </a:extLst>
          </p:cNvPr>
          <p:cNvSpPr>
            <a:spLocks noGrp="1"/>
          </p:cNvSpPr>
          <p:nvPr>
            <p:ph type="sldNum" sz="quarter" idx="12"/>
          </p:nvPr>
        </p:nvSpPr>
        <p:spPr/>
        <p:txBody>
          <a:bodyPr/>
          <a:lstStyle/>
          <a:p>
            <a:fld id="{4FAB73BC-B049-4115-A692-8D63A059BFB8}" type="slidenum">
              <a:rPr lang="en-US" smtClean="0"/>
              <a:t>26</a:t>
            </a:fld>
            <a:endParaRPr lang="en-US" dirty="0"/>
          </a:p>
        </p:txBody>
      </p:sp>
      <p:pic>
        <p:nvPicPr>
          <p:cNvPr id="5" name="Picture 4">
            <a:extLst>
              <a:ext uri="{FF2B5EF4-FFF2-40B4-BE49-F238E27FC236}">
                <a16:creationId xmlns:a16="http://schemas.microsoft.com/office/drawing/2014/main" id="{AFF2A2C1-F66F-7798-4CC0-B870AAB53712}"/>
              </a:ext>
            </a:extLst>
          </p:cNvPr>
          <p:cNvPicPr>
            <a:picLocks noChangeAspect="1"/>
          </p:cNvPicPr>
          <p:nvPr/>
        </p:nvPicPr>
        <p:blipFill>
          <a:blip r:embed="rId3"/>
          <a:stretch>
            <a:fillRect/>
          </a:stretch>
        </p:blipFill>
        <p:spPr>
          <a:xfrm>
            <a:off x="368761" y="1114425"/>
            <a:ext cx="2320336" cy="4978333"/>
          </a:xfrm>
          <a:prstGeom prst="rect">
            <a:avLst/>
          </a:prstGeom>
        </p:spPr>
      </p:pic>
      <p:pic>
        <p:nvPicPr>
          <p:cNvPr id="7" name="Picture 6">
            <a:extLst>
              <a:ext uri="{FF2B5EF4-FFF2-40B4-BE49-F238E27FC236}">
                <a16:creationId xmlns:a16="http://schemas.microsoft.com/office/drawing/2014/main" id="{AB1CCD07-46CB-16ED-EB40-0A7D9BD3A9E8}"/>
              </a:ext>
            </a:extLst>
          </p:cNvPr>
          <p:cNvPicPr>
            <a:picLocks noChangeAspect="1"/>
          </p:cNvPicPr>
          <p:nvPr/>
        </p:nvPicPr>
        <p:blipFill>
          <a:blip r:embed="rId4"/>
          <a:stretch>
            <a:fillRect/>
          </a:stretch>
        </p:blipFill>
        <p:spPr>
          <a:xfrm>
            <a:off x="5741942" y="2859849"/>
            <a:ext cx="6000206" cy="3243149"/>
          </a:xfrm>
          <a:prstGeom prst="rect">
            <a:avLst/>
          </a:prstGeom>
          <a:ln>
            <a:solidFill>
              <a:srgbClr val="375B53"/>
            </a:solidFill>
          </a:ln>
        </p:spPr>
      </p:pic>
    </p:spTree>
    <p:extLst>
      <p:ext uri="{BB962C8B-B14F-4D97-AF65-F5344CB8AC3E}">
        <p14:creationId xmlns:p14="http://schemas.microsoft.com/office/powerpoint/2010/main" val="1067045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7FC4-C1BC-2AD0-ADED-8084A369528B}"/>
              </a:ext>
            </a:extLst>
          </p:cNvPr>
          <p:cNvSpPr>
            <a:spLocks noGrp="1"/>
          </p:cNvSpPr>
          <p:nvPr>
            <p:ph type="title"/>
          </p:nvPr>
        </p:nvSpPr>
        <p:spPr>
          <a:xfrm>
            <a:off x="211456" y="371476"/>
            <a:ext cx="2741294" cy="723899"/>
          </a:xfrm>
        </p:spPr>
        <p:txBody>
          <a:bodyPr>
            <a:noAutofit/>
          </a:bodyPr>
          <a:lstStyle/>
          <a:p>
            <a:r>
              <a:rPr lang="en-US" sz="4000" dirty="0"/>
              <a:t>L1-Data Prep</a:t>
            </a:r>
          </a:p>
        </p:txBody>
      </p:sp>
      <p:sp>
        <p:nvSpPr>
          <p:cNvPr id="3" name="Date Placeholder 2">
            <a:extLst>
              <a:ext uri="{FF2B5EF4-FFF2-40B4-BE49-F238E27FC236}">
                <a16:creationId xmlns:a16="http://schemas.microsoft.com/office/drawing/2014/main" id="{49E5DBAA-8037-3C1B-C368-A4169CB657F4}"/>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1FE0FE0A-0DF8-63E9-7A93-6DDAA81B7F44}"/>
              </a:ext>
            </a:extLst>
          </p:cNvPr>
          <p:cNvSpPr>
            <a:spLocks noGrp="1"/>
          </p:cNvSpPr>
          <p:nvPr>
            <p:ph type="sldNum" sz="quarter" idx="12"/>
          </p:nvPr>
        </p:nvSpPr>
        <p:spPr/>
        <p:txBody>
          <a:bodyPr/>
          <a:lstStyle/>
          <a:p>
            <a:fld id="{4FAB73BC-B049-4115-A692-8D63A059BFB8}" type="slidenum">
              <a:rPr lang="en-US" smtClean="0"/>
              <a:t>27</a:t>
            </a:fld>
            <a:endParaRPr lang="en-US" dirty="0"/>
          </a:p>
        </p:txBody>
      </p:sp>
      <p:pic>
        <p:nvPicPr>
          <p:cNvPr id="5" name="Picture 4">
            <a:extLst>
              <a:ext uri="{FF2B5EF4-FFF2-40B4-BE49-F238E27FC236}">
                <a16:creationId xmlns:a16="http://schemas.microsoft.com/office/drawing/2014/main" id="{D52552B0-76CD-0D21-5C72-A32B4891711A}"/>
              </a:ext>
            </a:extLst>
          </p:cNvPr>
          <p:cNvPicPr>
            <a:picLocks noChangeAspect="1"/>
          </p:cNvPicPr>
          <p:nvPr/>
        </p:nvPicPr>
        <p:blipFill>
          <a:blip r:embed="rId2"/>
          <a:stretch>
            <a:fillRect/>
          </a:stretch>
        </p:blipFill>
        <p:spPr>
          <a:xfrm>
            <a:off x="289758" y="1267657"/>
            <a:ext cx="2533333" cy="4704762"/>
          </a:xfrm>
          <a:prstGeom prst="rect">
            <a:avLst/>
          </a:prstGeom>
        </p:spPr>
      </p:pic>
      <p:pic>
        <p:nvPicPr>
          <p:cNvPr id="6" name="Picture 5">
            <a:extLst>
              <a:ext uri="{FF2B5EF4-FFF2-40B4-BE49-F238E27FC236}">
                <a16:creationId xmlns:a16="http://schemas.microsoft.com/office/drawing/2014/main" id="{E5268603-53DA-387F-409F-94BB56B86913}"/>
              </a:ext>
            </a:extLst>
          </p:cNvPr>
          <p:cNvPicPr>
            <a:picLocks noChangeAspect="1"/>
          </p:cNvPicPr>
          <p:nvPr/>
        </p:nvPicPr>
        <p:blipFill>
          <a:blip r:embed="rId3"/>
          <a:stretch>
            <a:fillRect/>
          </a:stretch>
        </p:blipFill>
        <p:spPr>
          <a:xfrm>
            <a:off x="3931249" y="66696"/>
            <a:ext cx="7256618" cy="2751468"/>
          </a:xfrm>
          <a:prstGeom prst="rect">
            <a:avLst/>
          </a:prstGeom>
          <a:ln>
            <a:solidFill>
              <a:srgbClr val="375B53"/>
            </a:solidFill>
          </a:ln>
        </p:spPr>
      </p:pic>
      <p:pic>
        <p:nvPicPr>
          <p:cNvPr id="7" name="Picture 6">
            <a:extLst>
              <a:ext uri="{FF2B5EF4-FFF2-40B4-BE49-F238E27FC236}">
                <a16:creationId xmlns:a16="http://schemas.microsoft.com/office/drawing/2014/main" id="{87601D6B-4473-7390-658A-A5853B88E0F7}"/>
              </a:ext>
            </a:extLst>
          </p:cNvPr>
          <p:cNvPicPr>
            <a:picLocks noChangeAspect="1"/>
          </p:cNvPicPr>
          <p:nvPr/>
        </p:nvPicPr>
        <p:blipFill>
          <a:blip r:embed="rId4"/>
          <a:stretch>
            <a:fillRect/>
          </a:stretch>
        </p:blipFill>
        <p:spPr>
          <a:xfrm>
            <a:off x="3940953" y="2903395"/>
            <a:ext cx="7246914" cy="3381452"/>
          </a:xfrm>
          <a:prstGeom prst="rect">
            <a:avLst/>
          </a:prstGeom>
          <a:ln>
            <a:solidFill>
              <a:srgbClr val="375B53"/>
            </a:solidFill>
          </a:ln>
        </p:spPr>
      </p:pic>
      <p:sp>
        <p:nvSpPr>
          <p:cNvPr id="8" name="TextBox 7">
            <a:extLst>
              <a:ext uri="{FF2B5EF4-FFF2-40B4-BE49-F238E27FC236}">
                <a16:creationId xmlns:a16="http://schemas.microsoft.com/office/drawing/2014/main" id="{7643D70A-5F3F-BD26-187F-9F4362F58AAD}"/>
              </a:ext>
            </a:extLst>
          </p:cNvPr>
          <p:cNvSpPr txBox="1"/>
          <p:nvPr/>
        </p:nvSpPr>
        <p:spPr>
          <a:xfrm>
            <a:off x="7427" y="1307348"/>
            <a:ext cx="1093304" cy="369332"/>
          </a:xfrm>
          <a:prstGeom prst="rect">
            <a:avLst/>
          </a:prstGeom>
          <a:noFill/>
        </p:spPr>
        <p:txBody>
          <a:bodyPr wrap="square" rtlCol="0">
            <a:spAutoFit/>
          </a:bodyPr>
          <a:lstStyle/>
          <a:p>
            <a:r>
              <a:rPr lang="en-US" dirty="0">
                <a:solidFill>
                  <a:schemeClr val="bg1"/>
                </a:solidFill>
              </a:rPr>
              <a:t>1</a:t>
            </a:r>
          </a:p>
        </p:txBody>
      </p:sp>
      <p:sp>
        <p:nvSpPr>
          <p:cNvPr id="9" name="TextBox 8">
            <a:extLst>
              <a:ext uri="{FF2B5EF4-FFF2-40B4-BE49-F238E27FC236}">
                <a16:creationId xmlns:a16="http://schemas.microsoft.com/office/drawing/2014/main" id="{AFF22747-88AA-ACFE-A59D-CC32882DE627}"/>
              </a:ext>
            </a:extLst>
          </p:cNvPr>
          <p:cNvSpPr txBox="1"/>
          <p:nvPr/>
        </p:nvSpPr>
        <p:spPr>
          <a:xfrm>
            <a:off x="7427" y="1508674"/>
            <a:ext cx="1093304" cy="369332"/>
          </a:xfrm>
          <a:prstGeom prst="rect">
            <a:avLst/>
          </a:prstGeom>
          <a:noFill/>
        </p:spPr>
        <p:txBody>
          <a:bodyPr wrap="square" rtlCol="0">
            <a:spAutoFit/>
          </a:bodyPr>
          <a:lstStyle/>
          <a:p>
            <a:r>
              <a:rPr lang="en-US" dirty="0">
                <a:solidFill>
                  <a:schemeClr val="bg1"/>
                </a:solidFill>
              </a:rPr>
              <a:t>2</a:t>
            </a:r>
          </a:p>
        </p:txBody>
      </p:sp>
      <p:sp>
        <p:nvSpPr>
          <p:cNvPr id="10" name="TextBox 9">
            <a:extLst>
              <a:ext uri="{FF2B5EF4-FFF2-40B4-BE49-F238E27FC236}">
                <a16:creationId xmlns:a16="http://schemas.microsoft.com/office/drawing/2014/main" id="{C492B4A8-7A45-B2A0-9244-C1C379903833}"/>
              </a:ext>
            </a:extLst>
          </p:cNvPr>
          <p:cNvSpPr txBox="1"/>
          <p:nvPr/>
        </p:nvSpPr>
        <p:spPr>
          <a:xfrm>
            <a:off x="7427" y="1717404"/>
            <a:ext cx="1093304"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3669200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6545-297B-624D-6565-416E05AEE0E5}"/>
              </a:ext>
            </a:extLst>
          </p:cNvPr>
          <p:cNvSpPr>
            <a:spLocks noGrp="1"/>
          </p:cNvSpPr>
          <p:nvPr>
            <p:ph type="title"/>
          </p:nvPr>
        </p:nvSpPr>
        <p:spPr/>
        <p:txBody>
          <a:bodyPr/>
          <a:lstStyle/>
          <a:p>
            <a:r>
              <a:rPr lang="en-US" dirty="0"/>
              <a:t>Level 0 Errors</a:t>
            </a:r>
          </a:p>
        </p:txBody>
      </p:sp>
      <p:sp>
        <p:nvSpPr>
          <p:cNvPr id="3" name="Content Placeholder 2">
            <a:extLst>
              <a:ext uri="{FF2B5EF4-FFF2-40B4-BE49-F238E27FC236}">
                <a16:creationId xmlns:a16="http://schemas.microsoft.com/office/drawing/2014/main" id="{B1DA1A02-A9A2-5124-D9B6-E47C6A8A1C8D}"/>
              </a:ext>
            </a:extLst>
          </p:cNvPr>
          <p:cNvSpPr>
            <a:spLocks noGrp="1"/>
          </p:cNvSpPr>
          <p:nvPr>
            <p:ph idx="1"/>
          </p:nvPr>
        </p:nvSpPr>
        <p:spPr>
          <a:xfrm>
            <a:off x="1097280" y="1666876"/>
            <a:ext cx="10058400" cy="1295400"/>
          </a:xfrm>
        </p:spPr>
        <p:txBody>
          <a:bodyPr>
            <a:normAutofit lnSpcReduction="10000"/>
          </a:bodyPr>
          <a:lstStyle/>
          <a:p>
            <a:pPr marL="0" indent="0">
              <a:buNone/>
            </a:pPr>
            <a:r>
              <a:rPr lang="en-US" sz="2800" dirty="0"/>
              <a:t>Import Errors</a:t>
            </a:r>
          </a:p>
          <a:p>
            <a:pPr lvl="1"/>
            <a:r>
              <a:rPr lang="en-US" sz="2400" dirty="0"/>
              <a:t>Relate to required missing or invalid data</a:t>
            </a:r>
          </a:p>
          <a:p>
            <a:pPr lvl="1"/>
            <a:r>
              <a:rPr lang="en-US" sz="2400" dirty="0"/>
              <a:t>Data does not get loaded into Level 0</a:t>
            </a:r>
          </a:p>
          <a:p>
            <a:endParaRPr lang="en-US" dirty="0"/>
          </a:p>
        </p:txBody>
      </p:sp>
      <p:sp>
        <p:nvSpPr>
          <p:cNvPr id="4" name="Date Placeholder 3">
            <a:extLst>
              <a:ext uri="{FF2B5EF4-FFF2-40B4-BE49-F238E27FC236}">
                <a16:creationId xmlns:a16="http://schemas.microsoft.com/office/drawing/2014/main" id="{FC48064F-2CE6-08B9-957B-034D90CFC411}"/>
              </a:ext>
            </a:extLst>
          </p:cNvPr>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Slide Number Placeholder 4">
            <a:extLst>
              <a:ext uri="{FF2B5EF4-FFF2-40B4-BE49-F238E27FC236}">
                <a16:creationId xmlns:a16="http://schemas.microsoft.com/office/drawing/2014/main" id="{F72872FB-527E-2ACF-D42D-6EBEB9EF8C7A}"/>
              </a:ext>
            </a:extLst>
          </p:cNvPr>
          <p:cNvSpPr>
            <a:spLocks noGrp="1"/>
          </p:cNvSpPr>
          <p:nvPr>
            <p:ph type="sldNum" sz="quarter" idx="12"/>
          </p:nvPr>
        </p:nvSpPr>
        <p:spPr/>
        <p:txBody>
          <a:bodyPr/>
          <a:lstStyle/>
          <a:p>
            <a:fld id="{4CE482DC-2269-4F26-9D2A-7E44B1A4CD85}" type="slidenum">
              <a:rPr lang="en-US" smtClean="0"/>
              <a:t>28</a:t>
            </a:fld>
            <a:endParaRPr lang="en-US" dirty="0"/>
          </a:p>
        </p:txBody>
      </p:sp>
      <p:pic>
        <p:nvPicPr>
          <p:cNvPr id="7" name="Picture 6">
            <a:extLst>
              <a:ext uri="{FF2B5EF4-FFF2-40B4-BE49-F238E27FC236}">
                <a16:creationId xmlns:a16="http://schemas.microsoft.com/office/drawing/2014/main" id="{772A4D3C-798B-E961-D894-45F190DAE40D}"/>
              </a:ext>
            </a:extLst>
          </p:cNvPr>
          <p:cNvPicPr>
            <a:picLocks noChangeAspect="1"/>
          </p:cNvPicPr>
          <p:nvPr/>
        </p:nvPicPr>
        <p:blipFill>
          <a:blip r:embed="rId2"/>
          <a:stretch>
            <a:fillRect/>
          </a:stretch>
        </p:blipFill>
        <p:spPr>
          <a:xfrm>
            <a:off x="628658" y="3060636"/>
            <a:ext cx="10995643" cy="2652215"/>
          </a:xfrm>
          <a:prstGeom prst="rect">
            <a:avLst/>
          </a:prstGeom>
          <a:ln>
            <a:solidFill>
              <a:srgbClr val="375B53"/>
            </a:solidFill>
          </a:ln>
        </p:spPr>
      </p:pic>
    </p:spTree>
    <p:extLst>
      <p:ext uri="{BB962C8B-B14F-4D97-AF65-F5344CB8AC3E}">
        <p14:creationId xmlns:p14="http://schemas.microsoft.com/office/powerpoint/2010/main" val="327062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6545-297B-624D-6565-416E05AEE0E5}"/>
              </a:ext>
            </a:extLst>
          </p:cNvPr>
          <p:cNvSpPr>
            <a:spLocks noGrp="1"/>
          </p:cNvSpPr>
          <p:nvPr>
            <p:ph type="title"/>
          </p:nvPr>
        </p:nvSpPr>
        <p:spPr/>
        <p:txBody>
          <a:bodyPr/>
          <a:lstStyle/>
          <a:p>
            <a:r>
              <a:rPr lang="en-US" dirty="0"/>
              <a:t>Level 0 Errors</a:t>
            </a:r>
          </a:p>
        </p:txBody>
      </p:sp>
      <p:sp>
        <p:nvSpPr>
          <p:cNvPr id="3" name="Content Placeholder 2">
            <a:extLst>
              <a:ext uri="{FF2B5EF4-FFF2-40B4-BE49-F238E27FC236}">
                <a16:creationId xmlns:a16="http://schemas.microsoft.com/office/drawing/2014/main" id="{B1DA1A02-A9A2-5124-D9B6-E47C6A8A1C8D}"/>
              </a:ext>
            </a:extLst>
          </p:cNvPr>
          <p:cNvSpPr>
            <a:spLocks noGrp="1"/>
          </p:cNvSpPr>
          <p:nvPr>
            <p:ph idx="1"/>
          </p:nvPr>
        </p:nvSpPr>
        <p:spPr>
          <a:xfrm>
            <a:off x="1097280" y="1666876"/>
            <a:ext cx="10058400" cy="1295400"/>
          </a:xfrm>
        </p:spPr>
        <p:txBody>
          <a:bodyPr>
            <a:normAutofit/>
          </a:bodyPr>
          <a:lstStyle/>
          <a:p>
            <a:pPr marL="0" indent="0">
              <a:buNone/>
            </a:pPr>
            <a:r>
              <a:rPr lang="en-US" sz="2400" dirty="0"/>
              <a:t>Verification Errors</a:t>
            </a:r>
          </a:p>
          <a:p>
            <a:pPr lvl="1"/>
            <a:r>
              <a:rPr lang="en-US" sz="2000" dirty="0"/>
              <a:t>Warning/Fatal (W/F) errors</a:t>
            </a:r>
          </a:p>
          <a:p>
            <a:pPr lvl="1"/>
            <a:r>
              <a:rPr lang="en-US" sz="2000" dirty="0"/>
              <a:t>Result from a mismatch in dependency data</a:t>
            </a:r>
          </a:p>
          <a:p>
            <a:endParaRPr lang="en-US" dirty="0"/>
          </a:p>
        </p:txBody>
      </p:sp>
      <p:sp>
        <p:nvSpPr>
          <p:cNvPr id="4" name="Date Placeholder 3">
            <a:extLst>
              <a:ext uri="{FF2B5EF4-FFF2-40B4-BE49-F238E27FC236}">
                <a16:creationId xmlns:a16="http://schemas.microsoft.com/office/drawing/2014/main" id="{FC48064F-2CE6-08B9-957B-034D90CFC411}"/>
              </a:ext>
            </a:extLst>
          </p:cNvPr>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Slide Number Placeholder 4">
            <a:extLst>
              <a:ext uri="{FF2B5EF4-FFF2-40B4-BE49-F238E27FC236}">
                <a16:creationId xmlns:a16="http://schemas.microsoft.com/office/drawing/2014/main" id="{F72872FB-527E-2ACF-D42D-6EBEB9EF8C7A}"/>
              </a:ext>
            </a:extLst>
          </p:cNvPr>
          <p:cNvSpPr>
            <a:spLocks noGrp="1"/>
          </p:cNvSpPr>
          <p:nvPr>
            <p:ph type="sldNum" sz="quarter" idx="12"/>
          </p:nvPr>
        </p:nvSpPr>
        <p:spPr/>
        <p:txBody>
          <a:bodyPr/>
          <a:lstStyle/>
          <a:p>
            <a:fld id="{4CE482DC-2269-4F26-9D2A-7E44B1A4CD85}" type="slidenum">
              <a:rPr lang="en-US" smtClean="0"/>
              <a:t>29</a:t>
            </a:fld>
            <a:endParaRPr lang="en-US" dirty="0"/>
          </a:p>
        </p:txBody>
      </p:sp>
      <p:pic>
        <p:nvPicPr>
          <p:cNvPr id="6" name="Picture 5">
            <a:extLst>
              <a:ext uri="{FF2B5EF4-FFF2-40B4-BE49-F238E27FC236}">
                <a16:creationId xmlns:a16="http://schemas.microsoft.com/office/drawing/2014/main" id="{1EE9ACD1-EA4C-DDB4-25EF-0F525C8DE557}"/>
              </a:ext>
            </a:extLst>
          </p:cNvPr>
          <p:cNvPicPr>
            <a:picLocks noChangeAspect="1"/>
          </p:cNvPicPr>
          <p:nvPr/>
        </p:nvPicPr>
        <p:blipFill>
          <a:blip r:embed="rId2"/>
          <a:stretch>
            <a:fillRect/>
          </a:stretch>
        </p:blipFill>
        <p:spPr>
          <a:xfrm>
            <a:off x="1604513" y="2865383"/>
            <a:ext cx="8850702" cy="3204764"/>
          </a:xfrm>
          <a:prstGeom prst="rect">
            <a:avLst/>
          </a:prstGeom>
          <a:ln>
            <a:solidFill>
              <a:srgbClr val="375B53"/>
            </a:solidFill>
          </a:ln>
        </p:spPr>
      </p:pic>
    </p:spTree>
    <p:extLst>
      <p:ext uri="{BB962C8B-B14F-4D97-AF65-F5344CB8AC3E}">
        <p14:creationId xmlns:p14="http://schemas.microsoft.com/office/powerpoint/2010/main" val="272290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7727-5806-2638-6A20-22DFC1E6AB3A}"/>
              </a:ext>
            </a:extLst>
          </p:cNvPr>
          <p:cNvSpPr>
            <a:spLocks noGrp="1"/>
          </p:cNvSpPr>
          <p:nvPr>
            <p:ph type="title"/>
          </p:nvPr>
        </p:nvSpPr>
        <p:spPr/>
        <p:txBody>
          <a:bodyPr/>
          <a:lstStyle/>
          <a:p>
            <a:r>
              <a:rPr lang="en-US" dirty="0"/>
              <a:t>Who’s Who in NYS Reporting</a:t>
            </a:r>
          </a:p>
        </p:txBody>
      </p:sp>
      <p:sp>
        <p:nvSpPr>
          <p:cNvPr id="3" name="Content Placeholder 2">
            <a:extLst>
              <a:ext uri="{FF2B5EF4-FFF2-40B4-BE49-F238E27FC236}">
                <a16:creationId xmlns:a16="http://schemas.microsoft.com/office/drawing/2014/main" id="{D20694F1-CB2A-A293-501C-B63BC2505A34}"/>
              </a:ext>
            </a:extLst>
          </p:cNvPr>
          <p:cNvSpPr>
            <a:spLocks noGrp="1"/>
          </p:cNvSpPr>
          <p:nvPr>
            <p:ph idx="1"/>
          </p:nvPr>
        </p:nvSpPr>
        <p:spPr/>
        <p:txBody>
          <a:bodyPr/>
          <a:lstStyle/>
          <a:p>
            <a:r>
              <a:rPr lang="en-US" sz="2400" b="1" dirty="0"/>
              <a:t>NYSED: </a:t>
            </a:r>
            <a:r>
              <a:rPr lang="en-US" sz="2400" dirty="0"/>
              <a:t>The </a:t>
            </a:r>
            <a:r>
              <a:rPr lang="en-US" sz="2400" dirty="0">
                <a:solidFill>
                  <a:srgbClr val="FF6600"/>
                </a:solidFill>
              </a:rPr>
              <a:t>Information and Reporting Services (IRS) </a:t>
            </a:r>
            <a:r>
              <a:rPr lang="en-US" sz="2400" dirty="0"/>
              <a:t>department collects and reports data on public districts, charter schools, and participating nonpublic schools in NYS.</a:t>
            </a:r>
          </a:p>
          <a:p>
            <a:r>
              <a:rPr lang="en-US" sz="2400" b="1" dirty="0"/>
              <a:t>Regional Level 1 Data Center: </a:t>
            </a:r>
            <a:r>
              <a:rPr lang="en-US" sz="2400" dirty="0">
                <a:solidFill>
                  <a:srgbClr val="FF6600"/>
                </a:solidFill>
              </a:rPr>
              <a:t>WNYRIC </a:t>
            </a:r>
            <a:r>
              <a:rPr lang="en-US" sz="2400" dirty="0"/>
              <a:t>is our hosted Level 1 Data Center.</a:t>
            </a:r>
          </a:p>
          <a:p>
            <a:r>
              <a:rPr lang="en-US" sz="2400" b="1" dirty="0"/>
              <a:t>Monroe RIC: </a:t>
            </a:r>
            <a:r>
              <a:rPr lang="en-US" sz="2400" dirty="0">
                <a:solidFill>
                  <a:srgbClr val="FF6600"/>
                </a:solidFill>
              </a:rPr>
              <a:t>M.A.A.R.S. </a:t>
            </a:r>
            <a:r>
              <a:rPr lang="en-US" sz="2400" dirty="0"/>
              <a:t>provides services related to State accountability, testing and data reporting.  We house Level 0. We are your liaisons to WNYRIC and the IRS department. </a:t>
            </a:r>
          </a:p>
          <a:p>
            <a:r>
              <a:rPr lang="en-US" sz="2400" b="1" dirty="0"/>
              <a:t>Non-Public School: </a:t>
            </a:r>
            <a:r>
              <a:rPr lang="en-US" sz="2400" dirty="0"/>
              <a:t>The </a:t>
            </a:r>
            <a:r>
              <a:rPr lang="en-US" sz="2400" dirty="0">
                <a:solidFill>
                  <a:srgbClr val="FF6600"/>
                </a:solidFill>
              </a:rPr>
              <a:t>District Data Coordinator </a:t>
            </a:r>
            <a:r>
              <a:rPr lang="en-US" sz="2400" dirty="0"/>
              <a:t>oversees the collection of school data and acts as a liaison to M.A.A.R.S.</a:t>
            </a:r>
          </a:p>
          <a:p>
            <a:pPr marL="0" indent="0">
              <a:buNone/>
            </a:pPr>
            <a:endParaRPr lang="en-US" dirty="0"/>
          </a:p>
        </p:txBody>
      </p:sp>
      <p:sp>
        <p:nvSpPr>
          <p:cNvPr id="4" name="Date Placeholder 3">
            <a:extLst>
              <a:ext uri="{FF2B5EF4-FFF2-40B4-BE49-F238E27FC236}">
                <a16:creationId xmlns:a16="http://schemas.microsoft.com/office/drawing/2014/main" id="{350BDE1A-FF9F-26A7-F460-15A6F7A4DEA9}"/>
              </a:ext>
            </a:extLst>
          </p:cNvPr>
          <p:cNvSpPr>
            <a:spLocks noGrp="1"/>
          </p:cNvSpPr>
          <p:nvPr>
            <p:ph type="dt" sz="half" idx="10"/>
          </p:nvPr>
        </p:nvSpPr>
        <p:spPr/>
        <p:txBody>
          <a:bodyPr/>
          <a:lstStyle/>
          <a:p>
            <a:fld id="{24C6B35A-1E77-4D68-BDF3-74FA98D2B000}" type="datetime1">
              <a:rPr lang="en-US" smtClean="0"/>
              <a:t>10/17/2024</a:t>
            </a:fld>
            <a:endParaRPr lang="en-US" dirty="0"/>
          </a:p>
        </p:txBody>
      </p:sp>
      <p:sp>
        <p:nvSpPr>
          <p:cNvPr id="5" name="Slide Number Placeholder 4">
            <a:extLst>
              <a:ext uri="{FF2B5EF4-FFF2-40B4-BE49-F238E27FC236}">
                <a16:creationId xmlns:a16="http://schemas.microsoft.com/office/drawing/2014/main" id="{E50E42D2-A592-E457-70B2-BDEE73547481}"/>
              </a:ext>
            </a:extLst>
          </p:cNvPr>
          <p:cNvSpPr>
            <a:spLocks noGrp="1"/>
          </p:cNvSpPr>
          <p:nvPr>
            <p:ph type="sldNum" sz="quarter" idx="12"/>
          </p:nvPr>
        </p:nvSpPr>
        <p:spPr/>
        <p:txBody>
          <a:bodyPr/>
          <a:lstStyle/>
          <a:p>
            <a:fld id="{4CE482DC-2269-4F26-9D2A-7E44B1A4CD85}" type="slidenum">
              <a:rPr lang="en-US" smtClean="0"/>
              <a:t>3</a:t>
            </a:fld>
            <a:endParaRPr lang="en-US" dirty="0"/>
          </a:p>
        </p:txBody>
      </p:sp>
    </p:spTree>
    <p:extLst>
      <p:ext uri="{BB962C8B-B14F-4D97-AF65-F5344CB8AC3E}">
        <p14:creationId xmlns:p14="http://schemas.microsoft.com/office/powerpoint/2010/main" val="2686604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A4CF4-BF4A-0872-5634-2DC16B41B115}"/>
              </a:ext>
            </a:extLst>
          </p:cNvPr>
          <p:cNvSpPr>
            <a:spLocks noGrp="1"/>
          </p:cNvSpPr>
          <p:nvPr>
            <p:ph type="title"/>
          </p:nvPr>
        </p:nvSpPr>
        <p:spPr/>
        <p:txBody>
          <a:bodyPr>
            <a:normAutofit/>
          </a:bodyPr>
          <a:lstStyle/>
          <a:p>
            <a:r>
              <a:rPr lang="en-US" dirty="0"/>
              <a:t>SIRS Timeline &amp; Fall Tasks</a:t>
            </a:r>
          </a:p>
        </p:txBody>
      </p:sp>
      <p:sp>
        <p:nvSpPr>
          <p:cNvPr id="9" name="Content Placeholder 8">
            <a:extLst>
              <a:ext uri="{FF2B5EF4-FFF2-40B4-BE49-F238E27FC236}">
                <a16:creationId xmlns:a16="http://schemas.microsoft.com/office/drawing/2014/main" id="{BD2332F2-04BF-287D-BBD0-9517FF339ACC}"/>
              </a:ext>
            </a:extLst>
          </p:cNvPr>
          <p:cNvSpPr>
            <a:spLocks noGrp="1"/>
          </p:cNvSpPr>
          <p:nvPr>
            <p:ph sz="half" idx="1"/>
          </p:nvPr>
        </p:nvSpPr>
        <p:spPr>
          <a:xfrm>
            <a:off x="1097280" y="1609237"/>
            <a:ext cx="4937760" cy="4126441"/>
          </a:xfrm>
        </p:spPr>
        <p:txBody>
          <a:bodyPr>
            <a:normAutofit fontScale="92500" lnSpcReduction="10000"/>
          </a:bodyPr>
          <a:lstStyle/>
          <a:p>
            <a:pPr marL="171450" indent="-171450">
              <a:buFont typeface="Arial" panose="020B0604020202020204" pitchFamily="34" charset="0"/>
              <a:buChar char="•"/>
            </a:pPr>
            <a:r>
              <a:rPr lang="en-US" dirty="0"/>
              <a:t>The SIRS Timeline is posted under Quick Links on the IRS website:</a:t>
            </a:r>
          </a:p>
          <a:p>
            <a:pPr marL="171450" indent="-171450">
              <a:buFont typeface="Arial" panose="020B0604020202020204" pitchFamily="34" charset="0"/>
              <a:buChar char="•"/>
            </a:pPr>
            <a:r>
              <a:rPr lang="en-US" dirty="0">
                <a:hlinkClick r:id="rId2"/>
              </a:rPr>
              <a:t>https://www.nysed.gov/information-reporting-services</a:t>
            </a:r>
            <a:endParaRPr lang="en-US" dirty="0"/>
          </a:p>
          <a:p>
            <a:pPr marL="171450" indent="-171450">
              <a:buFont typeface="Arial" panose="020B0604020202020204" pitchFamily="34" charset="0"/>
              <a:buChar char="•"/>
            </a:pPr>
            <a:r>
              <a:rPr lang="en-US" dirty="0"/>
              <a:t>MAARS dues dates are always the day before on Thursday by noon</a:t>
            </a:r>
          </a:p>
          <a:p>
            <a:pPr marL="171450" indent="-171450">
              <a:buFont typeface="Arial" panose="020B0604020202020204" pitchFamily="34" charset="0"/>
              <a:buChar char="•"/>
            </a:pPr>
            <a:r>
              <a:rPr lang="en-US" dirty="0"/>
              <a:t>Work backwards from due dates</a:t>
            </a:r>
          </a:p>
          <a:p>
            <a:pPr marL="464058" lvl="1" indent="-171450">
              <a:buFont typeface="Arial" panose="020B0604020202020204" pitchFamily="34" charset="0"/>
              <a:buChar char="•"/>
            </a:pPr>
            <a:r>
              <a:rPr lang="en-US" dirty="0"/>
              <a:t>If data is due Thursday, 1/25… </a:t>
            </a:r>
          </a:p>
          <a:p>
            <a:pPr marL="464058" lvl="1" indent="-171450">
              <a:buFont typeface="Arial" panose="020B0604020202020204" pitchFamily="34" charset="0"/>
              <a:buChar char="•"/>
            </a:pPr>
            <a:r>
              <a:rPr lang="en-US" dirty="0"/>
              <a:t>Then plan to have your data loaded 2 weeks before on Thursday, 1/11</a:t>
            </a:r>
          </a:p>
          <a:p>
            <a:pPr marL="464058" lvl="1" indent="-171450">
              <a:buFont typeface="Arial" panose="020B0604020202020204" pitchFamily="34" charset="0"/>
              <a:buChar char="•"/>
            </a:pPr>
            <a:r>
              <a:rPr lang="en-US" dirty="0"/>
              <a:t>Plan to verified L2RPT reports on Monday 1/15 so that you can make corrections by Thursday, 1/18</a:t>
            </a:r>
          </a:p>
          <a:p>
            <a:pPr marL="464058" lvl="1" indent="-171450">
              <a:buFont typeface="Arial" panose="020B0604020202020204" pitchFamily="34" charset="0"/>
              <a:buChar char="•"/>
            </a:pPr>
            <a:r>
              <a:rPr lang="en-US" dirty="0"/>
              <a:t>This will leave you one last week for final corrections</a:t>
            </a:r>
          </a:p>
          <a:p>
            <a:pPr marL="464058" lvl="1" indent="-1714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B187FBE6-94B0-D326-35CE-E4C2E1DAD4FC}"/>
              </a:ext>
            </a:extLst>
          </p:cNvPr>
          <p:cNvSpPr>
            <a:spLocks noGrp="1"/>
          </p:cNvSpPr>
          <p:nvPr>
            <p:ph type="dt" sz="half" idx="10"/>
          </p:nvPr>
        </p:nvSpPr>
        <p:spPr/>
        <p:txBody>
          <a:bodyPr/>
          <a:lstStyle/>
          <a:p>
            <a:fld id="{E75882BD-01CF-4A32-8F09-04F4373FF588}" type="datetime1">
              <a:rPr lang="en-US" smtClean="0"/>
              <a:t>10/17/2024</a:t>
            </a:fld>
            <a:endParaRPr lang="en-US" dirty="0"/>
          </a:p>
        </p:txBody>
      </p:sp>
      <p:sp>
        <p:nvSpPr>
          <p:cNvPr id="4" name="Slide Number Placeholder 3">
            <a:extLst>
              <a:ext uri="{FF2B5EF4-FFF2-40B4-BE49-F238E27FC236}">
                <a16:creationId xmlns:a16="http://schemas.microsoft.com/office/drawing/2014/main" id="{B662852A-F769-8CF3-A70E-33AEAF883741}"/>
              </a:ext>
            </a:extLst>
          </p:cNvPr>
          <p:cNvSpPr>
            <a:spLocks noGrp="1"/>
          </p:cNvSpPr>
          <p:nvPr>
            <p:ph type="sldNum" sz="quarter" idx="12"/>
          </p:nvPr>
        </p:nvSpPr>
        <p:spPr/>
        <p:txBody>
          <a:bodyPr/>
          <a:lstStyle/>
          <a:p>
            <a:fld id="{4FAB73BC-B049-4115-A692-8D63A059BFB8}" type="slidenum">
              <a:rPr lang="en-US" smtClean="0"/>
              <a:pPr/>
              <a:t>30</a:t>
            </a:fld>
            <a:endParaRPr lang="en-US" dirty="0"/>
          </a:p>
        </p:txBody>
      </p:sp>
      <p:pic>
        <p:nvPicPr>
          <p:cNvPr id="8" name="Content Placeholder 7">
            <a:extLst>
              <a:ext uri="{FF2B5EF4-FFF2-40B4-BE49-F238E27FC236}">
                <a16:creationId xmlns:a16="http://schemas.microsoft.com/office/drawing/2014/main" id="{5ACE8860-63CA-E081-337D-0E0EDC223EE2}"/>
              </a:ext>
            </a:extLst>
          </p:cNvPr>
          <p:cNvPicPr>
            <a:picLocks noGrp="1" noChangeAspect="1"/>
          </p:cNvPicPr>
          <p:nvPr>
            <p:ph sz="half" idx="2"/>
          </p:nvPr>
        </p:nvPicPr>
        <p:blipFill>
          <a:blip r:embed="rId3"/>
          <a:stretch>
            <a:fillRect/>
          </a:stretch>
        </p:blipFill>
        <p:spPr>
          <a:xfrm>
            <a:off x="6304764" y="1390261"/>
            <a:ext cx="5304112" cy="4478727"/>
          </a:xfrm>
          <a:ln>
            <a:solidFill>
              <a:schemeClr val="accent1"/>
            </a:solidFill>
          </a:ln>
        </p:spPr>
      </p:pic>
    </p:spTree>
    <p:extLst>
      <p:ext uri="{BB962C8B-B14F-4D97-AF65-F5344CB8AC3E}">
        <p14:creationId xmlns:p14="http://schemas.microsoft.com/office/powerpoint/2010/main" val="115875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4C02-B0EC-F95E-7531-8919AC28E005}"/>
              </a:ext>
            </a:extLst>
          </p:cNvPr>
          <p:cNvSpPr>
            <a:spLocks noGrp="1"/>
          </p:cNvSpPr>
          <p:nvPr>
            <p:ph type="title"/>
          </p:nvPr>
        </p:nvSpPr>
        <p:spPr/>
        <p:txBody>
          <a:bodyPr/>
          <a:lstStyle/>
          <a:p>
            <a:r>
              <a:rPr lang="en-US" dirty="0"/>
              <a:t>Fall/Winter Data Reporting Tasks</a:t>
            </a:r>
          </a:p>
        </p:txBody>
      </p:sp>
      <p:sp>
        <p:nvSpPr>
          <p:cNvPr id="3" name="Content Placeholder 2">
            <a:extLst>
              <a:ext uri="{FF2B5EF4-FFF2-40B4-BE49-F238E27FC236}">
                <a16:creationId xmlns:a16="http://schemas.microsoft.com/office/drawing/2014/main" id="{66E9C5A7-F15E-FB8B-3214-8F6A2D2D9B78}"/>
              </a:ext>
            </a:extLst>
          </p:cNvPr>
          <p:cNvSpPr>
            <a:spLocks noGrp="1"/>
          </p:cNvSpPr>
          <p:nvPr>
            <p:ph sz="half" idx="1"/>
          </p:nvPr>
        </p:nvSpPr>
        <p:spPr/>
        <p:txBody>
          <a:bodyPr>
            <a:normAutofit fontScale="92500" lnSpcReduction="10000"/>
          </a:bodyPr>
          <a:lstStyle/>
          <a:p>
            <a:r>
              <a:rPr lang="en-US" sz="2800" b="1" dirty="0"/>
              <a:t>Opening of Data Warehouse (Sept/Oct)</a:t>
            </a:r>
          </a:p>
          <a:p>
            <a:pPr lvl="1"/>
            <a:r>
              <a:rPr lang="en-US" sz="3000" dirty="0"/>
              <a:t>Demographics (Student Lite)</a:t>
            </a:r>
          </a:p>
          <a:p>
            <a:pPr lvl="1"/>
            <a:r>
              <a:rPr lang="en-US" sz="2800" dirty="0"/>
              <a:t>Enrollments (School Entry/Exit)</a:t>
            </a:r>
          </a:p>
          <a:p>
            <a:pPr lvl="1"/>
            <a:r>
              <a:rPr lang="en-US" sz="2800" dirty="0"/>
              <a:t>Programs</a:t>
            </a:r>
          </a:p>
          <a:p>
            <a:r>
              <a:rPr lang="en-US" sz="2800" b="1" dirty="0"/>
              <a:t>August Grads</a:t>
            </a:r>
          </a:p>
          <a:p>
            <a:pPr lvl="1"/>
            <a:r>
              <a:rPr lang="en-US" sz="2400" dirty="0"/>
              <a:t>Demographic (Student Lite)</a:t>
            </a:r>
          </a:p>
          <a:p>
            <a:pPr lvl="1"/>
            <a:r>
              <a:rPr lang="en-US" sz="2400" dirty="0"/>
              <a:t>Enrollments (School Entry/Exit)</a:t>
            </a:r>
          </a:p>
          <a:p>
            <a:pPr lvl="1"/>
            <a:r>
              <a:rPr lang="en-US" sz="2400" dirty="0"/>
              <a:t>Data due </a:t>
            </a:r>
            <a:r>
              <a:rPr lang="en-US" sz="2400" dirty="0">
                <a:highlight>
                  <a:srgbClr val="FFFF00"/>
                </a:highlight>
              </a:rPr>
              <a:t>Thursday, Oct 17</a:t>
            </a:r>
          </a:p>
          <a:p>
            <a:endParaRPr lang="en-US" dirty="0"/>
          </a:p>
        </p:txBody>
      </p:sp>
      <p:sp>
        <p:nvSpPr>
          <p:cNvPr id="6" name="Content Placeholder 5">
            <a:extLst>
              <a:ext uri="{FF2B5EF4-FFF2-40B4-BE49-F238E27FC236}">
                <a16:creationId xmlns:a16="http://schemas.microsoft.com/office/drawing/2014/main" id="{413BF319-E012-563C-E808-27A604028F54}"/>
              </a:ext>
            </a:extLst>
          </p:cNvPr>
          <p:cNvSpPr>
            <a:spLocks noGrp="1"/>
          </p:cNvSpPr>
          <p:nvPr>
            <p:ph sz="half" idx="2"/>
          </p:nvPr>
        </p:nvSpPr>
        <p:spPr/>
        <p:txBody>
          <a:bodyPr>
            <a:normAutofit fontScale="92500" lnSpcReduction="10000"/>
          </a:bodyPr>
          <a:lstStyle/>
          <a:p>
            <a:r>
              <a:rPr lang="en-US" sz="2800" b="1" dirty="0"/>
              <a:t>BEDS IMF Collection</a:t>
            </a:r>
          </a:p>
          <a:p>
            <a:pPr lvl="1"/>
            <a:r>
              <a:rPr lang="en-US" sz="2400" dirty="0"/>
              <a:t>This form is completed on the </a:t>
            </a:r>
            <a:r>
              <a:rPr lang="en-US" sz="2400" dirty="0" err="1"/>
              <a:t>IDEx</a:t>
            </a:r>
            <a:r>
              <a:rPr lang="en-US" sz="2400" dirty="0"/>
              <a:t> in the NYSED Business Application Portal</a:t>
            </a:r>
          </a:p>
          <a:p>
            <a:pPr lvl="1"/>
            <a:r>
              <a:rPr lang="en-US" sz="2400" dirty="0">
                <a:hlinkClick r:id="rId2"/>
              </a:rPr>
              <a:t>https://www.p12.nysed.gov/irs/beds/IMF/home.html</a:t>
            </a:r>
            <a:endParaRPr lang="en-US" sz="2400" dirty="0"/>
          </a:p>
          <a:p>
            <a:pPr lvl="1"/>
            <a:r>
              <a:rPr lang="en-US" sz="2400" dirty="0"/>
              <a:t>Form due </a:t>
            </a:r>
            <a:r>
              <a:rPr lang="en-US" sz="2400" dirty="0">
                <a:highlight>
                  <a:srgbClr val="FFFF00"/>
                </a:highlight>
              </a:rPr>
              <a:t>November 15 </a:t>
            </a:r>
            <a:endParaRPr lang="en-US" sz="2400" dirty="0"/>
          </a:p>
          <a:p>
            <a:r>
              <a:rPr lang="en-US" sz="2600" b="1" dirty="0"/>
              <a:t>NYSESLAT Pre-ID Data Due</a:t>
            </a:r>
          </a:p>
          <a:p>
            <a:pPr lvl="1"/>
            <a:r>
              <a:rPr lang="en-US" sz="2400" dirty="0"/>
              <a:t>Data used for labels for NYSESLAT test</a:t>
            </a:r>
          </a:p>
          <a:p>
            <a:pPr lvl="1"/>
            <a:r>
              <a:rPr lang="en-US" sz="2400" dirty="0"/>
              <a:t>Demographic and Enrollment</a:t>
            </a:r>
          </a:p>
          <a:p>
            <a:pPr lvl="1"/>
            <a:r>
              <a:rPr lang="en-US" sz="2400" dirty="0"/>
              <a:t>ELL Eligible – 0231 Program </a:t>
            </a:r>
          </a:p>
          <a:p>
            <a:pPr lvl="1"/>
            <a:r>
              <a:rPr lang="en-US" sz="2400" dirty="0"/>
              <a:t>Data due </a:t>
            </a:r>
            <a:r>
              <a:rPr lang="en-US" sz="2400" dirty="0">
                <a:highlight>
                  <a:srgbClr val="FFFF00"/>
                </a:highlight>
              </a:rPr>
              <a:t>February</a:t>
            </a:r>
          </a:p>
          <a:p>
            <a:pPr lvl="1"/>
            <a:endParaRPr lang="en-US" sz="2400" dirty="0"/>
          </a:p>
        </p:txBody>
      </p:sp>
      <p:sp>
        <p:nvSpPr>
          <p:cNvPr id="4" name="Date Placeholder 3">
            <a:extLst>
              <a:ext uri="{FF2B5EF4-FFF2-40B4-BE49-F238E27FC236}">
                <a16:creationId xmlns:a16="http://schemas.microsoft.com/office/drawing/2014/main" id="{5D55D625-3EE1-EF73-A326-595025F3143F}"/>
              </a:ext>
            </a:extLst>
          </p:cNvPr>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Slide Number Placeholder 4">
            <a:extLst>
              <a:ext uri="{FF2B5EF4-FFF2-40B4-BE49-F238E27FC236}">
                <a16:creationId xmlns:a16="http://schemas.microsoft.com/office/drawing/2014/main" id="{E70F920D-2122-1743-AF84-1C84FD845487}"/>
              </a:ext>
            </a:extLst>
          </p:cNvPr>
          <p:cNvSpPr>
            <a:spLocks noGrp="1"/>
          </p:cNvSpPr>
          <p:nvPr>
            <p:ph type="sldNum" sz="quarter" idx="12"/>
          </p:nvPr>
        </p:nvSpPr>
        <p:spPr/>
        <p:txBody>
          <a:bodyPr/>
          <a:lstStyle/>
          <a:p>
            <a:fld id="{4CE482DC-2269-4F26-9D2A-7E44B1A4CD85}" type="slidenum">
              <a:rPr lang="en-US" smtClean="0"/>
              <a:t>31</a:t>
            </a:fld>
            <a:endParaRPr lang="en-US" dirty="0"/>
          </a:p>
        </p:txBody>
      </p:sp>
    </p:spTree>
    <p:extLst>
      <p:ext uri="{BB962C8B-B14F-4D97-AF65-F5344CB8AC3E}">
        <p14:creationId xmlns:p14="http://schemas.microsoft.com/office/powerpoint/2010/main" val="2810011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4C02-B0EC-F95E-7531-8919AC28E005}"/>
              </a:ext>
            </a:extLst>
          </p:cNvPr>
          <p:cNvSpPr>
            <a:spLocks noGrp="1"/>
          </p:cNvSpPr>
          <p:nvPr>
            <p:ph type="title"/>
          </p:nvPr>
        </p:nvSpPr>
        <p:spPr/>
        <p:txBody>
          <a:bodyPr/>
          <a:lstStyle/>
          <a:p>
            <a:r>
              <a:rPr lang="en-US" dirty="0"/>
              <a:t>Monthly Data Updates</a:t>
            </a:r>
          </a:p>
        </p:txBody>
      </p:sp>
      <p:sp>
        <p:nvSpPr>
          <p:cNvPr id="3" name="Content Placeholder 2">
            <a:extLst>
              <a:ext uri="{FF2B5EF4-FFF2-40B4-BE49-F238E27FC236}">
                <a16:creationId xmlns:a16="http://schemas.microsoft.com/office/drawing/2014/main" id="{66E9C5A7-F15E-FB8B-3214-8F6A2D2D9B78}"/>
              </a:ext>
            </a:extLst>
          </p:cNvPr>
          <p:cNvSpPr>
            <a:spLocks noGrp="1"/>
          </p:cNvSpPr>
          <p:nvPr>
            <p:ph idx="1"/>
          </p:nvPr>
        </p:nvSpPr>
        <p:spPr/>
        <p:txBody>
          <a:bodyPr>
            <a:normAutofit fontScale="92500" lnSpcReduction="20000"/>
          </a:bodyPr>
          <a:lstStyle/>
          <a:p>
            <a:r>
              <a:rPr lang="en-US" sz="2800" b="1" dirty="0"/>
              <a:t>Check and update data monthly</a:t>
            </a:r>
          </a:p>
          <a:p>
            <a:pPr lvl="1"/>
            <a:r>
              <a:rPr lang="en-US" sz="2800" dirty="0"/>
              <a:t>Demographics (Student Lite)</a:t>
            </a:r>
          </a:p>
          <a:p>
            <a:pPr lvl="1"/>
            <a:r>
              <a:rPr lang="en-US" sz="2800" dirty="0"/>
              <a:t>Enrollments (School Entry/Exit)</a:t>
            </a:r>
          </a:p>
          <a:p>
            <a:pPr lvl="1"/>
            <a:r>
              <a:rPr lang="en-US" sz="2800" dirty="0"/>
              <a:t>Programs</a:t>
            </a:r>
          </a:p>
          <a:p>
            <a:r>
              <a:rPr lang="en-US" sz="3000" b="1" dirty="0"/>
              <a:t>Pay attention to MAARS Weekly Digest</a:t>
            </a:r>
          </a:p>
          <a:p>
            <a:pPr lvl="1"/>
            <a:r>
              <a:rPr lang="en-US" sz="2800" dirty="0"/>
              <a:t>3-8 CBT &amp; PBT data deadlines</a:t>
            </a:r>
          </a:p>
          <a:p>
            <a:pPr lvl="1"/>
            <a:r>
              <a:rPr lang="en-US" sz="2800" dirty="0"/>
              <a:t>Regents data deadlines</a:t>
            </a:r>
          </a:p>
          <a:p>
            <a:r>
              <a:rPr lang="en-US" sz="3000" b="1" dirty="0"/>
              <a:t>Level 0 Training Video: </a:t>
            </a:r>
            <a:r>
              <a:rPr lang="en-US" sz="3000" dirty="0">
                <a:hlinkClick r:id="rId2"/>
              </a:rPr>
              <a:t>https://www.monroe2boces.org/protected/SecuredAccess.aspx?redirect=RecordedWebinarsTrainings</a:t>
            </a:r>
            <a:r>
              <a:rPr lang="en-US" sz="3000">
                <a:hlinkClick r:id="rId2"/>
              </a:rPr>
              <a:t>.aspx</a:t>
            </a:r>
            <a:endParaRPr lang="en-US" sz="3000" dirty="0"/>
          </a:p>
        </p:txBody>
      </p:sp>
      <p:sp>
        <p:nvSpPr>
          <p:cNvPr id="4" name="Date Placeholder 3">
            <a:extLst>
              <a:ext uri="{FF2B5EF4-FFF2-40B4-BE49-F238E27FC236}">
                <a16:creationId xmlns:a16="http://schemas.microsoft.com/office/drawing/2014/main" id="{5D55D625-3EE1-EF73-A326-595025F3143F}"/>
              </a:ext>
            </a:extLst>
          </p:cNvPr>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Slide Number Placeholder 4">
            <a:extLst>
              <a:ext uri="{FF2B5EF4-FFF2-40B4-BE49-F238E27FC236}">
                <a16:creationId xmlns:a16="http://schemas.microsoft.com/office/drawing/2014/main" id="{E70F920D-2122-1743-AF84-1C84FD845487}"/>
              </a:ext>
            </a:extLst>
          </p:cNvPr>
          <p:cNvSpPr>
            <a:spLocks noGrp="1"/>
          </p:cNvSpPr>
          <p:nvPr>
            <p:ph type="sldNum" sz="quarter" idx="12"/>
          </p:nvPr>
        </p:nvSpPr>
        <p:spPr/>
        <p:txBody>
          <a:bodyPr/>
          <a:lstStyle/>
          <a:p>
            <a:fld id="{4CE482DC-2269-4F26-9D2A-7E44B1A4CD85}" type="slidenum">
              <a:rPr lang="en-US" smtClean="0"/>
              <a:t>32</a:t>
            </a:fld>
            <a:endParaRPr lang="en-US" dirty="0"/>
          </a:p>
        </p:txBody>
      </p:sp>
    </p:spTree>
    <p:extLst>
      <p:ext uri="{BB962C8B-B14F-4D97-AF65-F5344CB8AC3E}">
        <p14:creationId xmlns:p14="http://schemas.microsoft.com/office/powerpoint/2010/main" val="1816490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6907-1B04-2377-74B7-CB767BC19C48}"/>
              </a:ext>
            </a:extLst>
          </p:cNvPr>
          <p:cNvSpPr>
            <a:spLocks noGrp="1"/>
          </p:cNvSpPr>
          <p:nvPr>
            <p:ph type="title"/>
          </p:nvPr>
        </p:nvSpPr>
        <p:spPr/>
        <p:txBody>
          <a:bodyPr>
            <a:normAutofit fontScale="90000"/>
          </a:bodyPr>
          <a:lstStyle/>
          <a:p>
            <a:r>
              <a:rPr lang="en-US"/>
              <a:t>Questions?</a:t>
            </a:r>
          </a:p>
        </p:txBody>
      </p:sp>
      <p:sp>
        <p:nvSpPr>
          <p:cNvPr id="3" name="Date Placeholder 2">
            <a:extLst>
              <a:ext uri="{FF2B5EF4-FFF2-40B4-BE49-F238E27FC236}">
                <a16:creationId xmlns:a16="http://schemas.microsoft.com/office/drawing/2014/main" id="{848265C5-50D8-6042-C1BB-5F959751C973}"/>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1093E0D9-81C9-1C0D-90FE-DB411D31BC9E}"/>
              </a:ext>
            </a:extLst>
          </p:cNvPr>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322487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E692-D578-33C9-8773-44A085162361}"/>
              </a:ext>
            </a:extLst>
          </p:cNvPr>
          <p:cNvSpPr>
            <a:spLocks noGrp="1"/>
          </p:cNvSpPr>
          <p:nvPr>
            <p:ph type="title"/>
          </p:nvPr>
        </p:nvSpPr>
        <p:spPr/>
        <p:txBody>
          <a:bodyPr/>
          <a:lstStyle/>
          <a:p>
            <a:r>
              <a:rPr lang="en-US" dirty="0"/>
              <a:t>SIRS Reporting Levels</a:t>
            </a:r>
          </a:p>
        </p:txBody>
      </p:sp>
      <p:sp>
        <p:nvSpPr>
          <p:cNvPr id="4" name="Date Placeholder 3">
            <a:extLst>
              <a:ext uri="{FF2B5EF4-FFF2-40B4-BE49-F238E27FC236}">
                <a16:creationId xmlns:a16="http://schemas.microsoft.com/office/drawing/2014/main" id="{D7FECCE7-FC1E-BE2D-05F1-FD73F5B1C092}"/>
              </a:ext>
            </a:extLst>
          </p:cNvPr>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Slide Number Placeholder 4">
            <a:extLst>
              <a:ext uri="{FF2B5EF4-FFF2-40B4-BE49-F238E27FC236}">
                <a16:creationId xmlns:a16="http://schemas.microsoft.com/office/drawing/2014/main" id="{0672DE2F-D1D8-39D4-46E4-2A4254AD3ED6}"/>
              </a:ext>
            </a:extLst>
          </p:cNvPr>
          <p:cNvSpPr>
            <a:spLocks noGrp="1"/>
          </p:cNvSpPr>
          <p:nvPr>
            <p:ph type="sldNum" sz="quarter" idx="12"/>
          </p:nvPr>
        </p:nvSpPr>
        <p:spPr/>
        <p:txBody>
          <a:bodyPr/>
          <a:lstStyle/>
          <a:p>
            <a:fld id="{4CE482DC-2269-4F26-9D2A-7E44B1A4CD85}" type="slidenum">
              <a:rPr lang="en-US" smtClean="0"/>
              <a:t>4</a:t>
            </a:fld>
            <a:endParaRPr lang="en-US" dirty="0"/>
          </a:p>
        </p:txBody>
      </p:sp>
      <p:sp>
        <p:nvSpPr>
          <p:cNvPr id="6" name="Flowchart: Process 5">
            <a:extLst>
              <a:ext uri="{FF2B5EF4-FFF2-40B4-BE49-F238E27FC236}">
                <a16:creationId xmlns:a16="http://schemas.microsoft.com/office/drawing/2014/main" id="{61BB2116-5DE6-24A8-C440-2812E598DFA0}"/>
              </a:ext>
            </a:extLst>
          </p:cNvPr>
          <p:cNvSpPr/>
          <p:nvPr/>
        </p:nvSpPr>
        <p:spPr>
          <a:xfrm>
            <a:off x="1994835" y="3454631"/>
            <a:ext cx="2536986" cy="1660708"/>
          </a:xfrm>
          <a:prstGeom prst="flowChartProcess">
            <a:avLst/>
          </a:prstGeom>
          <a:solidFill>
            <a:srgbClr val="FF66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atin typeface="Tahoma" pitchFamily="34" charset="0"/>
                <a:ea typeface="Tahoma" pitchFamily="34" charset="0"/>
                <a:cs typeface="Tahoma" pitchFamily="34" charset="0"/>
              </a:rPr>
              <a:t>SMS</a:t>
            </a:r>
          </a:p>
        </p:txBody>
      </p:sp>
      <p:sp>
        <p:nvSpPr>
          <p:cNvPr id="7" name="Flowchart: Process 6">
            <a:extLst>
              <a:ext uri="{FF2B5EF4-FFF2-40B4-BE49-F238E27FC236}">
                <a16:creationId xmlns:a16="http://schemas.microsoft.com/office/drawing/2014/main" id="{584B9F5A-31C3-A55C-A1CB-944DAB9F9B39}"/>
              </a:ext>
            </a:extLst>
          </p:cNvPr>
          <p:cNvSpPr/>
          <p:nvPr/>
        </p:nvSpPr>
        <p:spPr>
          <a:xfrm>
            <a:off x="5065221" y="2464034"/>
            <a:ext cx="1600200" cy="1109381"/>
          </a:xfrm>
          <a:prstGeom prst="flowChartProcess">
            <a:avLst/>
          </a:prstGeom>
          <a:solidFill>
            <a:srgbClr val="336699">
              <a:alpha val="69804"/>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atin typeface="Tahoma" pitchFamily="34" charset="0"/>
                <a:ea typeface="Tahoma" pitchFamily="34" charset="0"/>
                <a:cs typeface="Tahoma" pitchFamily="34" charset="0"/>
              </a:rPr>
              <a:t>Level 0</a:t>
            </a:r>
          </a:p>
          <a:p>
            <a:pPr algn="ctr"/>
            <a:r>
              <a:rPr lang="en-US" b="1" dirty="0">
                <a:latin typeface="Tahoma" pitchFamily="34" charset="0"/>
                <a:ea typeface="Tahoma" pitchFamily="34" charset="0"/>
                <a:cs typeface="Tahoma" pitchFamily="34" charset="0"/>
              </a:rPr>
              <a:t>(MAARS)</a:t>
            </a:r>
          </a:p>
        </p:txBody>
      </p:sp>
      <p:sp>
        <p:nvSpPr>
          <p:cNvPr id="8" name="Flowchart: Process 7">
            <a:extLst>
              <a:ext uri="{FF2B5EF4-FFF2-40B4-BE49-F238E27FC236}">
                <a16:creationId xmlns:a16="http://schemas.microsoft.com/office/drawing/2014/main" id="{B1269382-EAE8-5050-9E4A-10BAF5E0BC91}"/>
              </a:ext>
            </a:extLst>
          </p:cNvPr>
          <p:cNvSpPr/>
          <p:nvPr/>
        </p:nvSpPr>
        <p:spPr>
          <a:xfrm>
            <a:off x="7351221" y="1473433"/>
            <a:ext cx="1524000" cy="1066799"/>
          </a:xfrm>
          <a:prstGeom prst="flowChartProcess">
            <a:avLst/>
          </a:prstGeom>
          <a:solidFill>
            <a:srgbClr val="336699">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ahoma" pitchFamily="34" charset="0"/>
                <a:ea typeface="Tahoma" pitchFamily="34" charset="0"/>
                <a:cs typeface="Tahoma" pitchFamily="34" charset="0"/>
              </a:rPr>
              <a:t>L1</a:t>
            </a:r>
          </a:p>
          <a:p>
            <a:pPr algn="ctr"/>
            <a:r>
              <a:rPr lang="en-US" sz="2400" b="1" dirty="0">
                <a:latin typeface="Tahoma" pitchFamily="34" charset="0"/>
                <a:ea typeface="Tahoma" pitchFamily="34" charset="0"/>
                <a:cs typeface="Tahoma" pitchFamily="34" charset="0"/>
              </a:rPr>
              <a:t>WNYRIC</a:t>
            </a:r>
          </a:p>
          <a:p>
            <a:pPr algn="ctr"/>
            <a:r>
              <a:rPr lang="en-US" sz="1600" b="1" dirty="0">
                <a:latin typeface="Tahoma" pitchFamily="34" charset="0"/>
                <a:ea typeface="Tahoma" pitchFamily="34" charset="0"/>
                <a:cs typeface="Tahoma" pitchFamily="34" charset="0"/>
              </a:rPr>
              <a:t>(Regional)</a:t>
            </a:r>
          </a:p>
        </p:txBody>
      </p:sp>
      <p:sp>
        <p:nvSpPr>
          <p:cNvPr id="9" name="Flowchart: Process 8">
            <a:extLst>
              <a:ext uri="{FF2B5EF4-FFF2-40B4-BE49-F238E27FC236}">
                <a16:creationId xmlns:a16="http://schemas.microsoft.com/office/drawing/2014/main" id="{2210E2B6-4500-A023-A9D7-095309145481}"/>
              </a:ext>
            </a:extLst>
          </p:cNvPr>
          <p:cNvSpPr/>
          <p:nvPr/>
        </p:nvSpPr>
        <p:spPr>
          <a:xfrm>
            <a:off x="9484821" y="658205"/>
            <a:ext cx="1521230" cy="1093702"/>
          </a:xfrm>
          <a:prstGeom prst="flowChartProcess">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ahoma" pitchFamily="34" charset="0"/>
                <a:ea typeface="Tahoma" pitchFamily="34" charset="0"/>
                <a:cs typeface="Tahoma" pitchFamily="34" charset="0"/>
              </a:rPr>
              <a:t>L2</a:t>
            </a:r>
          </a:p>
          <a:p>
            <a:pPr algn="ctr"/>
            <a:r>
              <a:rPr lang="en-US" sz="2400" b="1" dirty="0">
                <a:latin typeface="Tahoma" pitchFamily="34" charset="0"/>
                <a:ea typeface="Tahoma" pitchFamily="34" charset="0"/>
                <a:cs typeface="Tahoma" pitchFamily="34" charset="0"/>
              </a:rPr>
              <a:t>L2RPT</a:t>
            </a:r>
          </a:p>
          <a:p>
            <a:pPr algn="ctr"/>
            <a:r>
              <a:rPr lang="en-US" sz="1600" b="1" dirty="0">
                <a:latin typeface="Tahoma" pitchFamily="34" charset="0"/>
                <a:ea typeface="Tahoma" pitchFamily="34" charset="0"/>
                <a:cs typeface="Tahoma" pitchFamily="34" charset="0"/>
              </a:rPr>
              <a:t>(State)</a:t>
            </a:r>
          </a:p>
        </p:txBody>
      </p:sp>
      <p:cxnSp>
        <p:nvCxnSpPr>
          <p:cNvPr id="10" name="Straight Arrow Connector 9">
            <a:extLst>
              <a:ext uri="{FF2B5EF4-FFF2-40B4-BE49-F238E27FC236}">
                <a16:creationId xmlns:a16="http://schemas.microsoft.com/office/drawing/2014/main" id="{99F4461B-184B-10BC-6D9C-6E3A30AA7F1A}"/>
              </a:ext>
            </a:extLst>
          </p:cNvPr>
          <p:cNvCxnSpPr/>
          <p:nvPr/>
        </p:nvCxnSpPr>
        <p:spPr>
          <a:xfrm rot="5400000" flipH="1" flipV="1">
            <a:off x="4150826" y="2540233"/>
            <a:ext cx="495299" cy="1333500"/>
          </a:xfrm>
          <a:prstGeom prst="curvedConnector2">
            <a:avLst/>
          </a:prstGeom>
          <a:ln>
            <a:tailEnd type="arrow" w="lg" len="lg"/>
          </a:ln>
        </p:spPr>
        <p:style>
          <a:lnRef idx="3">
            <a:schemeClr val="accent1"/>
          </a:lnRef>
          <a:fillRef idx="0">
            <a:schemeClr val="accent1"/>
          </a:fillRef>
          <a:effectRef idx="2">
            <a:schemeClr val="accent1"/>
          </a:effectRef>
          <a:fontRef idx="minor">
            <a:schemeClr val="tx1"/>
          </a:fontRef>
        </p:style>
      </p:cxnSp>
      <p:cxnSp>
        <p:nvCxnSpPr>
          <p:cNvPr id="11" name="Straight Arrow Connector 9">
            <a:extLst>
              <a:ext uri="{FF2B5EF4-FFF2-40B4-BE49-F238E27FC236}">
                <a16:creationId xmlns:a16="http://schemas.microsoft.com/office/drawing/2014/main" id="{913F7B1C-0F47-6495-FEFA-4167FFE033C0}"/>
              </a:ext>
            </a:extLst>
          </p:cNvPr>
          <p:cNvCxnSpPr>
            <a:stCxn id="7" idx="0"/>
            <a:endCxn id="8" idx="1"/>
          </p:cNvCxnSpPr>
          <p:nvPr/>
        </p:nvCxnSpPr>
        <p:spPr>
          <a:xfrm rot="5400000" flipH="1" flipV="1">
            <a:off x="6379672" y="1492483"/>
            <a:ext cx="457200" cy="1485900"/>
          </a:xfrm>
          <a:prstGeom prst="curvedConnector2">
            <a:avLst/>
          </a:prstGeom>
          <a:ln>
            <a:tailEnd type="arrow" w="lg" len="lg"/>
          </a:ln>
        </p:spPr>
        <p:style>
          <a:lnRef idx="3">
            <a:schemeClr val="accent1"/>
          </a:lnRef>
          <a:fillRef idx="0">
            <a:schemeClr val="accent1"/>
          </a:fillRef>
          <a:effectRef idx="2">
            <a:schemeClr val="accent1"/>
          </a:effectRef>
          <a:fontRef idx="minor">
            <a:schemeClr val="tx1"/>
          </a:fontRef>
        </p:style>
      </p:cxnSp>
      <p:cxnSp>
        <p:nvCxnSpPr>
          <p:cNvPr id="12" name="Straight Arrow Connector 9">
            <a:extLst>
              <a:ext uri="{FF2B5EF4-FFF2-40B4-BE49-F238E27FC236}">
                <a16:creationId xmlns:a16="http://schemas.microsoft.com/office/drawing/2014/main" id="{9AD7FC00-EB19-73EE-530A-23960FA62360}"/>
              </a:ext>
            </a:extLst>
          </p:cNvPr>
          <p:cNvCxnSpPr>
            <a:stCxn id="8" idx="0"/>
            <a:endCxn id="9" idx="1"/>
          </p:cNvCxnSpPr>
          <p:nvPr/>
        </p:nvCxnSpPr>
        <p:spPr>
          <a:xfrm rot="5400000" flipH="1" flipV="1">
            <a:off x="8630654" y="619264"/>
            <a:ext cx="336736" cy="1371600"/>
          </a:xfrm>
          <a:prstGeom prst="curvedConnector2">
            <a:avLst/>
          </a:prstGeom>
          <a:ln>
            <a:tailEnd type="arrow" w="lg" len="lg"/>
          </a:ln>
        </p:spPr>
        <p:style>
          <a:lnRef idx="3">
            <a:schemeClr val="accent1"/>
          </a:lnRef>
          <a:fillRef idx="0">
            <a:schemeClr val="accent1"/>
          </a:fillRef>
          <a:effectRef idx="2">
            <a:schemeClr val="accent1"/>
          </a:effectRef>
          <a:fontRef idx="minor">
            <a:schemeClr val="tx1"/>
          </a:fontRef>
        </p:style>
      </p:cxnSp>
      <p:sp>
        <p:nvSpPr>
          <p:cNvPr id="16" name="Flowchart: Process 15">
            <a:extLst>
              <a:ext uri="{FF2B5EF4-FFF2-40B4-BE49-F238E27FC236}">
                <a16:creationId xmlns:a16="http://schemas.microsoft.com/office/drawing/2014/main" id="{11137698-9CF5-23C0-1DFC-A14EF662715B}"/>
              </a:ext>
            </a:extLst>
          </p:cNvPr>
          <p:cNvSpPr/>
          <p:nvPr/>
        </p:nvSpPr>
        <p:spPr>
          <a:xfrm>
            <a:off x="6293451" y="4131253"/>
            <a:ext cx="1600200" cy="990600"/>
          </a:xfrm>
          <a:prstGeom prst="flowChartProcess">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ahoma" pitchFamily="34" charset="0"/>
                <a:ea typeface="Tahoma" pitchFamily="34" charset="0"/>
                <a:cs typeface="Tahoma" pitchFamily="34" charset="0"/>
              </a:rPr>
              <a:t>State Assessments</a:t>
            </a:r>
          </a:p>
        </p:txBody>
      </p:sp>
      <p:sp>
        <p:nvSpPr>
          <p:cNvPr id="17" name="Flowchart: Process 16">
            <a:extLst>
              <a:ext uri="{FF2B5EF4-FFF2-40B4-BE49-F238E27FC236}">
                <a16:creationId xmlns:a16="http://schemas.microsoft.com/office/drawing/2014/main" id="{B4A96200-F106-02E5-9DDF-1D4C9002C321}"/>
              </a:ext>
            </a:extLst>
          </p:cNvPr>
          <p:cNvSpPr/>
          <p:nvPr/>
        </p:nvSpPr>
        <p:spPr>
          <a:xfrm>
            <a:off x="9172432" y="3018724"/>
            <a:ext cx="2195945" cy="1221095"/>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itchFamily="34" charset="0"/>
                <a:ea typeface="Tahoma" pitchFamily="34" charset="0"/>
                <a:cs typeface="Tahoma" pitchFamily="34" charset="0"/>
              </a:rPr>
              <a:t>Level 0 Historical</a:t>
            </a:r>
          </a:p>
          <a:p>
            <a:pPr algn="ctr"/>
            <a:r>
              <a:rPr lang="en-US" b="1" dirty="0">
                <a:latin typeface="Tahoma" pitchFamily="34" charset="0"/>
                <a:ea typeface="Tahoma" pitchFamily="34" charset="0"/>
                <a:cs typeface="Tahoma" pitchFamily="34" charset="0"/>
              </a:rPr>
              <a:t>(State)</a:t>
            </a:r>
          </a:p>
        </p:txBody>
      </p:sp>
      <p:cxnSp>
        <p:nvCxnSpPr>
          <p:cNvPr id="18" name="Straight Arrow Connector 17">
            <a:extLst>
              <a:ext uri="{FF2B5EF4-FFF2-40B4-BE49-F238E27FC236}">
                <a16:creationId xmlns:a16="http://schemas.microsoft.com/office/drawing/2014/main" id="{7F612017-00EC-9EB2-76CB-1FB3ACBA7396}"/>
              </a:ext>
            </a:extLst>
          </p:cNvPr>
          <p:cNvCxnSpPr>
            <a:endCxn id="9" idx="2"/>
          </p:cNvCxnSpPr>
          <p:nvPr/>
        </p:nvCxnSpPr>
        <p:spPr>
          <a:xfrm flipV="1">
            <a:off x="10245436" y="1751907"/>
            <a:ext cx="0" cy="12668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157483F-C602-F9C5-CD07-7A828A07DC84}"/>
              </a:ext>
            </a:extLst>
          </p:cNvPr>
          <p:cNvSpPr/>
          <p:nvPr/>
        </p:nvSpPr>
        <p:spPr>
          <a:xfrm>
            <a:off x="9135716" y="4719550"/>
            <a:ext cx="2269375" cy="906087"/>
          </a:xfrm>
          <a:prstGeom prst="rect">
            <a:avLst/>
          </a:prstGeom>
          <a:solidFill>
            <a:srgbClr val="FF66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Manual Entry</a:t>
            </a:r>
          </a:p>
        </p:txBody>
      </p:sp>
      <p:cxnSp>
        <p:nvCxnSpPr>
          <p:cNvPr id="20" name="Straight Arrow Connector 19">
            <a:extLst>
              <a:ext uri="{FF2B5EF4-FFF2-40B4-BE49-F238E27FC236}">
                <a16:creationId xmlns:a16="http://schemas.microsoft.com/office/drawing/2014/main" id="{42E3BDD2-5B9F-8832-6F40-E9BF0CD94BE2}"/>
              </a:ext>
            </a:extLst>
          </p:cNvPr>
          <p:cNvCxnSpPr>
            <a:cxnSpLocks/>
            <a:stCxn id="19" idx="0"/>
            <a:endCxn id="17" idx="2"/>
          </p:cNvCxnSpPr>
          <p:nvPr/>
        </p:nvCxnSpPr>
        <p:spPr>
          <a:xfrm flipV="1">
            <a:off x="10270404" y="4239819"/>
            <a:ext cx="1" cy="4797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0D19AFF-D15B-439A-D1A5-76D4B7C1DEBE}"/>
              </a:ext>
            </a:extLst>
          </p:cNvPr>
          <p:cNvSpPr txBox="1"/>
          <p:nvPr/>
        </p:nvSpPr>
        <p:spPr>
          <a:xfrm>
            <a:off x="1994834" y="5519715"/>
            <a:ext cx="2536985" cy="369332"/>
          </a:xfrm>
          <a:prstGeom prst="rect">
            <a:avLst/>
          </a:prstGeom>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School Source System</a:t>
            </a:r>
          </a:p>
        </p:txBody>
      </p:sp>
      <p:sp>
        <p:nvSpPr>
          <p:cNvPr id="22" name="Left Brace 21">
            <a:extLst>
              <a:ext uri="{FF2B5EF4-FFF2-40B4-BE49-F238E27FC236}">
                <a16:creationId xmlns:a16="http://schemas.microsoft.com/office/drawing/2014/main" id="{20951BB3-F775-17F4-442A-3C9236A88DD3}"/>
              </a:ext>
            </a:extLst>
          </p:cNvPr>
          <p:cNvSpPr/>
          <p:nvPr/>
        </p:nvSpPr>
        <p:spPr>
          <a:xfrm rot="16200000">
            <a:off x="3108013" y="4025843"/>
            <a:ext cx="310631" cy="2536985"/>
          </a:xfrm>
          <a:prstGeom prst="leftBrace">
            <a:avLst>
              <a:gd name="adj1" fmla="val 247241"/>
              <a:gd name="adj2" fmla="val 4929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7C8E7F6B-B66C-C668-F5D4-F116D48EF87A}"/>
              </a:ext>
            </a:extLst>
          </p:cNvPr>
          <p:cNvSpPr/>
          <p:nvPr/>
        </p:nvSpPr>
        <p:spPr>
          <a:xfrm rot="16200000">
            <a:off x="6930033" y="4502438"/>
            <a:ext cx="310631" cy="1583794"/>
          </a:xfrm>
          <a:prstGeom prst="leftBrace">
            <a:avLst>
              <a:gd name="adj1" fmla="val 8333"/>
              <a:gd name="adj2" fmla="val 4929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9136654E-16AA-B57F-4DC2-F255265791EE}"/>
              </a:ext>
            </a:extLst>
          </p:cNvPr>
          <p:cNvSpPr txBox="1"/>
          <p:nvPr/>
        </p:nvSpPr>
        <p:spPr>
          <a:xfrm>
            <a:off x="6251996" y="5483984"/>
            <a:ext cx="1633452" cy="369332"/>
          </a:xfrm>
          <a:prstGeom prst="rect">
            <a:avLst/>
          </a:prstGeom>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MAARS</a:t>
            </a:r>
          </a:p>
        </p:txBody>
      </p:sp>
      <p:sp>
        <p:nvSpPr>
          <p:cNvPr id="25" name="TextBox 24">
            <a:extLst>
              <a:ext uri="{FF2B5EF4-FFF2-40B4-BE49-F238E27FC236}">
                <a16:creationId xmlns:a16="http://schemas.microsoft.com/office/drawing/2014/main" id="{BCD88368-2EA1-105A-6305-7C9189BFE2F1}"/>
              </a:ext>
            </a:extLst>
          </p:cNvPr>
          <p:cNvSpPr txBox="1"/>
          <p:nvPr/>
        </p:nvSpPr>
        <p:spPr>
          <a:xfrm>
            <a:off x="1106977" y="1004684"/>
            <a:ext cx="5558444" cy="646331"/>
          </a:xfrm>
          <a:prstGeom prst="rect">
            <a:avLst/>
          </a:prstGeom>
          <a:noFill/>
        </p:spPr>
        <p:txBody>
          <a:bodyPr wrap="square" rtlCol="0">
            <a:spAutoFit/>
          </a:bodyPr>
          <a:lstStyle/>
          <a:p>
            <a:r>
              <a:rPr lang="en-US" dirty="0"/>
              <a:t>System for collecting student and staff data through a series of databases</a:t>
            </a:r>
          </a:p>
        </p:txBody>
      </p:sp>
      <p:cxnSp>
        <p:nvCxnSpPr>
          <p:cNvPr id="3" name="Straight Arrow Connector 9">
            <a:extLst>
              <a:ext uri="{FF2B5EF4-FFF2-40B4-BE49-F238E27FC236}">
                <a16:creationId xmlns:a16="http://schemas.microsoft.com/office/drawing/2014/main" id="{B76FC379-8666-A264-3967-AB1B65471223}"/>
              </a:ext>
            </a:extLst>
          </p:cNvPr>
          <p:cNvCxnSpPr>
            <a:cxnSpLocks/>
          </p:cNvCxnSpPr>
          <p:nvPr/>
        </p:nvCxnSpPr>
        <p:spPr>
          <a:xfrm rot="5400000" flipH="1" flipV="1">
            <a:off x="6834943" y="2849679"/>
            <a:ext cx="1556243" cy="972573"/>
          </a:xfrm>
          <a:prstGeom prst="curvedConnector3">
            <a:avLst>
              <a:gd name="adj1" fmla="val 50000"/>
            </a:avLst>
          </a:prstGeom>
          <a:ln>
            <a:tailEnd type="arrow" w="lg" len="lg"/>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46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10"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EEE3-48BA-5294-86FD-89E1EC1F8761}"/>
              </a:ext>
            </a:extLst>
          </p:cNvPr>
          <p:cNvSpPr>
            <a:spLocks noGrp="1"/>
          </p:cNvSpPr>
          <p:nvPr>
            <p:ph type="title"/>
          </p:nvPr>
        </p:nvSpPr>
        <p:spPr/>
        <p:txBody>
          <a:bodyPr>
            <a:normAutofit fontScale="90000"/>
          </a:bodyPr>
          <a:lstStyle/>
          <a:p>
            <a:r>
              <a:rPr lang="en-US" dirty="0"/>
              <a:t>WNYRIC Data Warehouse - Level 1 </a:t>
            </a:r>
          </a:p>
        </p:txBody>
      </p:sp>
      <p:sp>
        <p:nvSpPr>
          <p:cNvPr id="3" name="Date Placeholder 2">
            <a:extLst>
              <a:ext uri="{FF2B5EF4-FFF2-40B4-BE49-F238E27FC236}">
                <a16:creationId xmlns:a16="http://schemas.microsoft.com/office/drawing/2014/main" id="{F9DA2178-DB91-CDE6-3740-0E297B8C7A8D}"/>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7A13572B-F10D-03E9-E330-E2EB76D8895B}"/>
              </a:ext>
            </a:extLst>
          </p:cNvPr>
          <p:cNvSpPr>
            <a:spLocks noGrp="1"/>
          </p:cNvSpPr>
          <p:nvPr>
            <p:ph type="sldNum" sz="quarter" idx="12"/>
          </p:nvPr>
        </p:nvSpPr>
        <p:spPr/>
        <p:txBody>
          <a:bodyPr/>
          <a:lstStyle/>
          <a:p>
            <a:fld id="{4FAB73BC-B049-4115-A692-8D63A059BFB8}" type="slidenum">
              <a:rPr lang="en-US" smtClean="0"/>
              <a:t>5</a:t>
            </a:fld>
            <a:endParaRPr lang="en-US" dirty="0"/>
          </a:p>
        </p:txBody>
      </p:sp>
      <p:pic>
        <p:nvPicPr>
          <p:cNvPr id="5" name="Picture 2">
            <a:extLst>
              <a:ext uri="{FF2B5EF4-FFF2-40B4-BE49-F238E27FC236}">
                <a16:creationId xmlns:a16="http://schemas.microsoft.com/office/drawing/2014/main" id="{2E94CE10-2991-6178-9C1E-92AC415B2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042" y="1028700"/>
            <a:ext cx="7629291" cy="534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63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D151-72D8-54C1-CF21-36043601A941}"/>
              </a:ext>
            </a:extLst>
          </p:cNvPr>
          <p:cNvSpPr>
            <a:spLocks noGrp="1"/>
          </p:cNvSpPr>
          <p:nvPr>
            <p:ph type="title"/>
          </p:nvPr>
        </p:nvSpPr>
        <p:spPr/>
        <p:txBody>
          <a:bodyPr>
            <a:normAutofit fontScale="90000"/>
          </a:bodyPr>
          <a:lstStyle/>
          <a:p>
            <a:r>
              <a:rPr lang="en-US" dirty="0"/>
              <a:t>Level 2 – State Data Warehouse</a:t>
            </a:r>
          </a:p>
        </p:txBody>
      </p:sp>
      <p:graphicFrame>
        <p:nvGraphicFramePr>
          <p:cNvPr id="3" name="Diagram 2">
            <a:extLst>
              <a:ext uri="{FF2B5EF4-FFF2-40B4-BE49-F238E27FC236}">
                <a16:creationId xmlns:a16="http://schemas.microsoft.com/office/drawing/2014/main" id="{BD9D363D-829E-9EC5-FBB1-31D71911D4F0}"/>
              </a:ext>
            </a:extLst>
          </p:cNvPr>
          <p:cNvGraphicFramePr/>
          <p:nvPr>
            <p:extLst>
              <p:ext uri="{D42A27DB-BD31-4B8C-83A1-F6EECF244321}">
                <p14:modId xmlns:p14="http://schemas.microsoft.com/office/powerpoint/2010/main" val="24252787"/>
              </p:ext>
            </p:extLst>
          </p:nvPr>
        </p:nvGraphicFramePr>
        <p:xfrm>
          <a:off x="2002971" y="1180556"/>
          <a:ext cx="7398204" cy="4944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CF4C7A3-1C04-2F4B-F4E2-A9DFD529C102}"/>
              </a:ext>
            </a:extLst>
          </p:cNvPr>
          <p:cNvSpPr txBox="1"/>
          <p:nvPr/>
        </p:nvSpPr>
        <p:spPr>
          <a:xfrm>
            <a:off x="7021805" y="1439376"/>
            <a:ext cx="2848262" cy="327782"/>
          </a:xfrm>
          <a:prstGeom prst="rect">
            <a:avLst/>
          </a:prstGeom>
          <a:solidFill>
            <a:srgbClr val="FF6600"/>
          </a:solidFill>
          <a:ln w="28575">
            <a:solidFill>
              <a:schemeClr val="tx1"/>
            </a:solidFill>
            <a:prstDash val="sysDash"/>
          </a:ln>
        </p:spPr>
        <p:txBody>
          <a:bodyPr wrap="square" rtlCol="0">
            <a:spAutoFit/>
          </a:bodyPr>
          <a:lstStyle/>
          <a:p>
            <a:pPr algn="ctr" defTabSz="777240">
              <a:spcAft>
                <a:spcPts val="600"/>
              </a:spcAft>
            </a:pPr>
            <a:r>
              <a:rPr lang="en-US" sz="1530" kern="1200" dirty="0">
                <a:ln>
                  <a:solidFill>
                    <a:schemeClr val="bg1"/>
                  </a:solidFill>
                </a:ln>
                <a:solidFill>
                  <a:schemeClr val="bg1"/>
                </a:solidFill>
                <a:latin typeface="+mn-lt"/>
                <a:ea typeface="+mn-ea"/>
                <a:cs typeface="+mn-cs"/>
              </a:rPr>
              <a:t>Systems populated by SIRS</a:t>
            </a:r>
            <a:endParaRPr lang="en-US" dirty="0">
              <a:ln>
                <a:solidFill>
                  <a:schemeClr val="bg1"/>
                </a:solidFill>
              </a:ln>
              <a:solidFill>
                <a:schemeClr val="bg1"/>
              </a:solidFill>
            </a:endParaRPr>
          </a:p>
        </p:txBody>
      </p:sp>
      <p:sp>
        <p:nvSpPr>
          <p:cNvPr id="5" name="TextBox 4">
            <a:extLst>
              <a:ext uri="{FF2B5EF4-FFF2-40B4-BE49-F238E27FC236}">
                <a16:creationId xmlns:a16="http://schemas.microsoft.com/office/drawing/2014/main" id="{F07A6E59-7EBE-B411-2EE6-995E71244430}"/>
              </a:ext>
            </a:extLst>
          </p:cNvPr>
          <p:cNvSpPr txBox="1"/>
          <p:nvPr/>
        </p:nvSpPr>
        <p:spPr>
          <a:xfrm>
            <a:off x="793941" y="3502213"/>
            <a:ext cx="2848262" cy="327782"/>
          </a:xfrm>
          <a:prstGeom prst="rect">
            <a:avLst/>
          </a:prstGeom>
          <a:solidFill>
            <a:schemeClr val="accent6">
              <a:lumMod val="75000"/>
            </a:schemeClr>
          </a:solidFill>
          <a:ln w="28575">
            <a:solidFill>
              <a:schemeClr val="tx1"/>
            </a:solidFill>
            <a:prstDash val="sysDash"/>
          </a:ln>
        </p:spPr>
        <p:txBody>
          <a:bodyPr wrap="square" rtlCol="0">
            <a:spAutoFit/>
          </a:bodyPr>
          <a:lstStyle/>
          <a:p>
            <a:pPr algn="ctr" defTabSz="777240">
              <a:spcAft>
                <a:spcPts val="600"/>
              </a:spcAft>
            </a:pPr>
            <a:r>
              <a:rPr lang="en-US" sz="1530" kern="1200" dirty="0">
                <a:ln>
                  <a:solidFill>
                    <a:schemeClr val="bg1"/>
                  </a:solidFill>
                </a:ln>
                <a:solidFill>
                  <a:schemeClr val="bg1"/>
                </a:solidFill>
                <a:latin typeface="+mn-lt"/>
                <a:ea typeface="+mn-ea"/>
                <a:cs typeface="+mn-cs"/>
              </a:rPr>
              <a:t>How data from SIRS is used</a:t>
            </a:r>
            <a:endParaRPr lang="en-US" dirty="0">
              <a:ln>
                <a:solidFill>
                  <a:schemeClr val="bg1"/>
                </a:solidFill>
              </a:ln>
              <a:solidFill>
                <a:schemeClr val="bg1"/>
              </a:solidFill>
            </a:endParaRPr>
          </a:p>
        </p:txBody>
      </p:sp>
      <p:sp>
        <p:nvSpPr>
          <p:cNvPr id="6" name="Date Placeholder 5">
            <a:extLst>
              <a:ext uri="{FF2B5EF4-FFF2-40B4-BE49-F238E27FC236}">
                <a16:creationId xmlns:a16="http://schemas.microsoft.com/office/drawing/2014/main" id="{5BB16EBD-3712-471D-C23F-3CB0B1BE919D}"/>
              </a:ext>
            </a:extLst>
          </p:cNvPr>
          <p:cNvSpPr>
            <a:spLocks noGrp="1"/>
          </p:cNvSpPr>
          <p:nvPr>
            <p:ph type="dt" sz="half" idx="10"/>
          </p:nvPr>
        </p:nvSpPr>
        <p:spPr/>
        <p:txBody>
          <a:bodyPr/>
          <a:lstStyle/>
          <a:p>
            <a:fld id="{359DF93A-C778-4FA1-B707-C1141782AED1}" type="datetime1">
              <a:rPr lang="en-US" smtClean="0"/>
              <a:t>10/17/2024</a:t>
            </a:fld>
            <a:endParaRPr lang="en-US" dirty="0"/>
          </a:p>
        </p:txBody>
      </p:sp>
      <p:sp>
        <p:nvSpPr>
          <p:cNvPr id="7" name="Slide Number Placeholder 6">
            <a:extLst>
              <a:ext uri="{FF2B5EF4-FFF2-40B4-BE49-F238E27FC236}">
                <a16:creationId xmlns:a16="http://schemas.microsoft.com/office/drawing/2014/main" id="{216A9A64-3B39-A411-BF6D-9CCABABC7F6A}"/>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219437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FCC8-7783-2AD9-FF98-D7D080AF9B9B}"/>
              </a:ext>
            </a:extLst>
          </p:cNvPr>
          <p:cNvSpPr>
            <a:spLocks noGrp="1"/>
          </p:cNvSpPr>
          <p:nvPr>
            <p:ph type="title"/>
          </p:nvPr>
        </p:nvSpPr>
        <p:spPr/>
        <p:txBody>
          <a:bodyPr>
            <a:normAutofit fontScale="90000"/>
          </a:bodyPr>
          <a:lstStyle/>
          <a:p>
            <a:r>
              <a:rPr lang="en-US" dirty="0"/>
              <a:t>What data is collected through SIRS?</a:t>
            </a:r>
          </a:p>
        </p:txBody>
      </p:sp>
      <p:sp>
        <p:nvSpPr>
          <p:cNvPr id="3" name="Date Placeholder 2">
            <a:extLst>
              <a:ext uri="{FF2B5EF4-FFF2-40B4-BE49-F238E27FC236}">
                <a16:creationId xmlns:a16="http://schemas.microsoft.com/office/drawing/2014/main" id="{B98ACAF1-F006-1793-0759-7C3023008DE3}"/>
              </a:ext>
            </a:extLst>
          </p:cNvPr>
          <p:cNvSpPr>
            <a:spLocks noGrp="1"/>
          </p:cNvSpPr>
          <p:nvPr>
            <p:ph type="dt" sz="half" idx="10"/>
          </p:nvPr>
        </p:nvSpPr>
        <p:spPr/>
        <p:txBody>
          <a:bodyPr/>
          <a:lstStyle/>
          <a:p>
            <a:fld id="{AFE4FB81-2CAC-4655-AFC1-D60B715C85FA}" type="datetime1">
              <a:rPr lang="en-US" smtClean="0"/>
              <a:t>10/17/2024</a:t>
            </a:fld>
            <a:endParaRPr lang="en-US" dirty="0"/>
          </a:p>
        </p:txBody>
      </p:sp>
      <p:sp>
        <p:nvSpPr>
          <p:cNvPr id="4" name="Slide Number Placeholder 3">
            <a:extLst>
              <a:ext uri="{FF2B5EF4-FFF2-40B4-BE49-F238E27FC236}">
                <a16:creationId xmlns:a16="http://schemas.microsoft.com/office/drawing/2014/main" id="{D4BE34B5-E6EC-A86C-7F79-C4F35A2453EC}"/>
              </a:ext>
            </a:extLst>
          </p:cNvPr>
          <p:cNvSpPr>
            <a:spLocks noGrp="1"/>
          </p:cNvSpPr>
          <p:nvPr>
            <p:ph type="sldNum" sz="quarter" idx="12"/>
          </p:nvPr>
        </p:nvSpPr>
        <p:spPr/>
        <p:txBody>
          <a:bodyPr/>
          <a:lstStyle/>
          <a:p>
            <a:fld id="{4FAB73BC-B049-4115-A692-8D63A059BFB8}" type="slidenum">
              <a:rPr lang="en-US" smtClean="0"/>
              <a:t>7</a:t>
            </a:fld>
            <a:endParaRPr lang="en-US" dirty="0"/>
          </a:p>
        </p:txBody>
      </p:sp>
      <p:sp>
        <p:nvSpPr>
          <p:cNvPr id="5" name="Content Placeholder 3">
            <a:extLst>
              <a:ext uri="{FF2B5EF4-FFF2-40B4-BE49-F238E27FC236}">
                <a16:creationId xmlns:a16="http://schemas.microsoft.com/office/drawing/2014/main" id="{3F0D5856-2F9A-ED1C-B50D-97F7E770706D}"/>
              </a:ext>
            </a:extLst>
          </p:cNvPr>
          <p:cNvSpPr txBox="1">
            <a:spLocks/>
          </p:cNvSpPr>
          <p:nvPr/>
        </p:nvSpPr>
        <p:spPr>
          <a:xfrm>
            <a:off x="839788" y="1271588"/>
            <a:ext cx="10315892" cy="823912"/>
          </a:xfrm>
          <a:prstGeom prst="rect">
            <a:avLst/>
          </a:prstGeom>
          <a:solidFill>
            <a:schemeClr val="accent1">
              <a:lumMod val="40000"/>
              <a:lumOff val="60000"/>
            </a:schemeClr>
          </a:solidFill>
          <a:ln>
            <a:solidFill>
              <a:schemeClr val="tx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Student Data</a:t>
            </a:r>
          </a:p>
        </p:txBody>
      </p:sp>
      <p:sp>
        <p:nvSpPr>
          <p:cNvPr id="6" name="Content Placeholder 5">
            <a:extLst>
              <a:ext uri="{FF2B5EF4-FFF2-40B4-BE49-F238E27FC236}">
                <a16:creationId xmlns:a16="http://schemas.microsoft.com/office/drawing/2014/main" id="{AD271A03-7670-4093-C811-ED04C9E07C4C}"/>
              </a:ext>
            </a:extLst>
          </p:cNvPr>
          <p:cNvSpPr txBox="1">
            <a:spLocks/>
          </p:cNvSpPr>
          <p:nvPr/>
        </p:nvSpPr>
        <p:spPr>
          <a:xfrm>
            <a:off x="839788" y="2095500"/>
            <a:ext cx="10315892" cy="3684588"/>
          </a:xfrm>
          <a:prstGeom prst="rect">
            <a:avLst/>
          </a:prstGeom>
          <a:ln w="28575">
            <a:solidFill>
              <a:schemeClr val="tx1"/>
            </a:solidFill>
            <a:prstDash val="sysDash"/>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Demographic</a:t>
            </a:r>
          </a:p>
          <a:p>
            <a:r>
              <a:rPr lang="en-US" dirty="0"/>
              <a:t>Enrollment</a:t>
            </a:r>
          </a:p>
          <a:p>
            <a:r>
              <a:rPr lang="en-US" dirty="0"/>
              <a:t>Program Services</a:t>
            </a:r>
          </a:p>
          <a:p>
            <a:pPr lvl="1"/>
            <a:r>
              <a:rPr lang="en-US" dirty="0"/>
              <a:t>ELL Eligible</a:t>
            </a:r>
          </a:p>
          <a:p>
            <a:pPr lvl="1"/>
            <a:r>
              <a:rPr lang="en-US" dirty="0"/>
              <a:t>ELL Programs</a:t>
            </a:r>
          </a:p>
          <a:p>
            <a:pPr lvl="1"/>
            <a:r>
              <a:rPr lang="en-US" dirty="0"/>
              <a:t>Type of Disability </a:t>
            </a:r>
          </a:p>
          <a:p>
            <a:r>
              <a:rPr lang="en-US" dirty="0"/>
              <a:t>Assessments</a:t>
            </a:r>
          </a:p>
          <a:p>
            <a:pPr marL="0" indent="0">
              <a:buNone/>
            </a:pPr>
            <a:endParaRPr lang="en-US" dirty="0"/>
          </a:p>
        </p:txBody>
      </p:sp>
    </p:spTree>
    <p:extLst>
      <p:ext uri="{BB962C8B-B14F-4D97-AF65-F5344CB8AC3E}">
        <p14:creationId xmlns:p14="http://schemas.microsoft.com/office/powerpoint/2010/main" val="331234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D94E97C-51A5-181A-21E2-4AA712806D39}"/>
              </a:ext>
            </a:extLst>
          </p:cNvPr>
          <p:cNvSpPr>
            <a:spLocks noGrp="1"/>
          </p:cNvSpPr>
          <p:nvPr>
            <p:ph type="dt" sz="half" idx="10"/>
          </p:nvPr>
        </p:nvSpPr>
        <p:spPr>
          <a:xfrm>
            <a:off x="1097280" y="6459785"/>
            <a:ext cx="2472271" cy="365125"/>
          </a:xfrm>
        </p:spPr>
        <p:txBody>
          <a:bodyPr>
            <a:normAutofit/>
          </a:bodyPr>
          <a:lstStyle/>
          <a:p>
            <a:pPr>
              <a:spcAft>
                <a:spcPts val="600"/>
              </a:spcAft>
            </a:pPr>
            <a:fld id="{5B26ECDE-86E3-464F-BB02-406BA9C62547}" type="datetime1">
              <a:rPr lang="en-US" smtClean="0"/>
              <a:pPr>
                <a:spcAft>
                  <a:spcPts val="600"/>
                </a:spcAft>
              </a:pPr>
              <a:t>10/17/2024</a:t>
            </a:fld>
            <a:endParaRPr lang="en-US"/>
          </a:p>
        </p:txBody>
      </p:sp>
      <p:sp>
        <p:nvSpPr>
          <p:cNvPr id="3" name="Slide Number Placeholder 2">
            <a:extLst>
              <a:ext uri="{FF2B5EF4-FFF2-40B4-BE49-F238E27FC236}">
                <a16:creationId xmlns:a16="http://schemas.microsoft.com/office/drawing/2014/main" id="{9DE6C3FF-115C-0245-DE74-A72B81767699}"/>
              </a:ext>
            </a:extLst>
          </p:cNvPr>
          <p:cNvSpPr>
            <a:spLocks noGrp="1"/>
          </p:cNvSpPr>
          <p:nvPr>
            <p:ph type="sldNum" sz="quarter" idx="12"/>
          </p:nvPr>
        </p:nvSpPr>
        <p:spPr>
          <a:xfrm>
            <a:off x="9900458" y="6459785"/>
            <a:ext cx="1312025" cy="365125"/>
          </a:xfrm>
        </p:spPr>
        <p:txBody>
          <a:bodyPr>
            <a:normAutofit/>
          </a:bodyPr>
          <a:lstStyle/>
          <a:p>
            <a:pPr>
              <a:spcAft>
                <a:spcPts val="600"/>
              </a:spcAft>
            </a:pPr>
            <a:fld id="{4FAB73BC-B049-4115-A692-8D63A059BFB8}" type="slidenum">
              <a:rPr lang="en-US" smtClean="0"/>
              <a:pPr>
                <a:spcAft>
                  <a:spcPts val="600"/>
                </a:spcAft>
              </a:pPr>
              <a:t>8</a:t>
            </a:fld>
            <a:endParaRPr lang="en-US"/>
          </a:p>
        </p:txBody>
      </p:sp>
      <p:graphicFrame>
        <p:nvGraphicFramePr>
          <p:cNvPr id="5" name="Table 4">
            <a:extLst>
              <a:ext uri="{FF2B5EF4-FFF2-40B4-BE49-F238E27FC236}">
                <a16:creationId xmlns:a16="http://schemas.microsoft.com/office/drawing/2014/main" id="{48678B56-5852-4596-EC3F-5BEC2DA63253}"/>
              </a:ext>
            </a:extLst>
          </p:cNvPr>
          <p:cNvGraphicFramePr>
            <a:graphicFrameLocks noGrp="1"/>
          </p:cNvGraphicFramePr>
          <p:nvPr>
            <p:extLst>
              <p:ext uri="{D42A27DB-BD31-4B8C-83A1-F6EECF244321}">
                <p14:modId xmlns:p14="http://schemas.microsoft.com/office/powerpoint/2010/main" val="1987774621"/>
              </p:ext>
            </p:extLst>
          </p:nvPr>
        </p:nvGraphicFramePr>
        <p:xfrm>
          <a:off x="522732" y="1206767"/>
          <a:ext cx="11146537" cy="4415661"/>
        </p:xfrm>
        <a:graphic>
          <a:graphicData uri="http://schemas.openxmlformats.org/drawingml/2006/table">
            <a:tbl>
              <a:tblPr/>
              <a:tblGrid>
                <a:gridCol w="2260169">
                  <a:extLst>
                    <a:ext uri="{9D8B030D-6E8A-4147-A177-3AD203B41FA5}">
                      <a16:colId xmlns:a16="http://schemas.microsoft.com/office/drawing/2014/main" val="3338381908"/>
                    </a:ext>
                  </a:extLst>
                </a:gridCol>
                <a:gridCol w="1652012">
                  <a:extLst>
                    <a:ext uri="{9D8B030D-6E8A-4147-A177-3AD203B41FA5}">
                      <a16:colId xmlns:a16="http://schemas.microsoft.com/office/drawing/2014/main" val="376743347"/>
                    </a:ext>
                  </a:extLst>
                </a:gridCol>
                <a:gridCol w="2169398">
                  <a:extLst>
                    <a:ext uri="{9D8B030D-6E8A-4147-A177-3AD203B41FA5}">
                      <a16:colId xmlns:a16="http://schemas.microsoft.com/office/drawing/2014/main" val="28027079"/>
                    </a:ext>
                  </a:extLst>
                </a:gridCol>
                <a:gridCol w="2278323">
                  <a:extLst>
                    <a:ext uri="{9D8B030D-6E8A-4147-A177-3AD203B41FA5}">
                      <a16:colId xmlns:a16="http://schemas.microsoft.com/office/drawing/2014/main" val="1266792214"/>
                    </a:ext>
                  </a:extLst>
                </a:gridCol>
                <a:gridCol w="2786635">
                  <a:extLst>
                    <a:ext uri="{9D8B030D-6E8A-4147-A177-3AD203B41FA5}">
                      <a16:colId xmlns:a16="http://schemas.microsoft.com/office/drawing/2014/main" val="95824077"/>
                    </a:ext>
                  </a:extLst>
                </a:gridCol>
              </a:tblGrid>
              <a:tr h="280947">
                <a:tc gridSpan="5">
                  <a:txBody>
                    <a:bodyPr/>
                    <a:lstStyle/>
                    <a:p>
                      <a:pPr algn="ctr" fontAlgn="base"/>
                      <a:r>
                        <a:rPr lang="en-US" sz="1200" b="1" i="0" dirty="0">
                          <a:solidFill>
                            <a:srgbClr val="000000"/>
                          </a:solidFill>
                          <a:effectLst/>
                          <a:latin typeface="Trebuchet MS" panose="020B0603020202020204" pitchFamily="34" charset="0"/>
                        </a:rPr>
                        <a:t>Student Data in SIRS​</a:t>
                      </a:r>
                      <a:endParaRPr lang="en-US" sz="2400" b="1" i="0" dirty="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5044382"/>
                  </a:ext>
                </a:extLst>
              </a:tr>
              <a:tr h="264179">
                <a:tc>
                  <a:txBody>
                    <a:bodyPr/>
                    <a:lstStyle/>
                    <a:p>
                      <a:pPr algn="ctr" fontAlgn="base"/>
                      <a:r>
                        <a:rPr lang="en-US" sz="1100" b="1" i="0">
                          <a:solidFill>
                            <a:srgbClr val="000000"/>
                          </a:solidFill>
                          <a:effectLst/>
                          <a:latin typeface="Trebuchet MS" panose="020B0603020202020204" pitchFamily="34" charset="0"/>
                        </a:rPr>
                        <a:t>Student Data​</a:t>
                      </a:r>
                      <a:endParaRPr lang="en-US" sz="2400" b="1" i="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ctr" fontAlgn="base"/>
                      <a:r>
                        <a:rPr lang="en-US" sz="1100" b="1" i="0">
                          <a:solidFill>
                            <a:srgbClr val="000000"/>
                          </a:solidFill>
                          <a:effectLst/>
                          <a:latin typeface="Trebuchet MS" panose="020B0603020202020204" pitchFamily="34" charset="0"/>
                        </a:rPr>
                        <a:t>Level 0​</a:t>
                      </a:r>
                      <a:endParaRPr lang="en-US" sz="2400" b="1" i="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ctr" fontAlgn="base"/>
                      <a:r>
                        <a:rPr lang="en-US" sz="1100" b="1" i="0">
                          <a:solidFill>
                            <a:srgbClr val="000000"/>
                          </a:solidFill>
                          <a:effectLst/>
                          <a:latin typeface="Trebuchet MS" panose="020B0603020202020204" pitchFamily="34" charset="0"/>
                        </a:rPr>
                        <a:t>SIRS Template​</a:t>
                      </a:r>
                      <a:endParaRPr lang="en-US" sz="2400" b="1" i="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ctr" fontAlgn="base"/>
                      <a:r>
                        <a:rPr lang="en-US" sz="1100" b="1" i="0">
                          <a:solidFill>
                            <a:srgbClr val="000000"/>
                          </a:solidFill>
                          <a:effectLst/>
                          <a:latin typeface="Trebuchet MS" panose="020B0603020202020204" pitchFamily="34" charset="0"/>
                        </a:rPr>
                        <a:t>Data Source​</a:t>
                      </a:r>
                      <a:endParaRPr lang="en-US" sz="2400" b="1" i="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ctr" fontAlgn="base"/>
                      <a:r>
                        <a:rPr lang="en-US" sz="1100" b="1" i="0" dirty="0">
                          <a:solidFill>
                            <a:srgbClr val="000000"/>
                          </a:solidFill>
                          <a:effectLst/>
                          <a:latin typeface="Trebuchet MS" panose="020B0603020202020204" pitchFamily="34" charset="0"/>
                        </a:rPr>
                        <a:t>SIRS Manual​</a:t>
                      </a:r>
                      <a:endParaRPr lang="en-US" sz="2400" b="1" i="0" dirty="0">
                        <a:solidFill>
                          <a:srgbClr val="000000"/>
                        </a:solidFill>
                        <a:effectLst/>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extLst>
                  <a:ext uri="{0D108BD9-81ED-4DB2-BD59-A6C34878D82A}">
                    <a16:rowId xmlns:a16="http://schemas.microsoft.com/office/drawing/2014/main" val="734837330"/>
                  </a:ext>
                </a:extLst>
              </a:tr>
              <a:tr h="1250842">
                <a:tc>
                  <a:txBody>
                    <a:bodyPr/>
                    <a:lstStyle/>
                    <a:p>
                      <a:pPr algn="l" fontAlgn="base"/>
                      <a:r>
                        <a:rPr lang="en-US" sz="1200" b="1" i="0" dirty="0">
                          <a:solidFill>
                            <a:srgbClr val="000000"/>
                          </a:solidFill>
                          <a:effectLst/>
                          <a:latin typeface="Trebuchet MS" panose="020B0603020202020204" pitchFamily="34" charset="0"/>
                        </a:rPr>
                        <a:t>Who am I?​</a:t>
                      </a:r>
                      <a:endParaRPr lang="en-US" sz="2400" b="1" i="0" dirty="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Demographics​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Student Lite​</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SMS​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r>
                        <a:rPr lang="en-US" sz="1100" b="1" i="0" dirty="0">
                          <a:solidFill>
                            <a:srgbClr val="000000"/>
                          </a:solidFill>
                          <a:effectLst/>
                          <a:latin typeface="Trebuchet MS" panose="020B0603020202020204" pitchFamily="34" charset="0"/>
                        </a:rPr>
                        <a:t>Chapter 2:​</a:t>
                      </a:r>
                      <a:endParaRPr lang="en-US" sz="2400" b="1"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District of Residence Codes​</a:t>
                      </a:r>
                      <a:endParaRPr lang="en-US" sz="105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Graduates​</a:t>
                      </a:r>
                      <a:endParaRPr lang="en-US" sz="105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Career Pathways​</a:t>
                      </a:r>
                      <a:endParaRPr lang="en-US" sz="1050" b="0" i="0" dirty="0">
                        <a:solidFill>
                          <a:srgbClr val="000000"/>
                        </a:solidFill>
                        <a:effectLst/>
                        <a:latin typeface="Arial" panose="020B0604020202020204" pitchFamily="34" charset="0"/>
                      </a:endParaRPr>
                    </a:p>
                    <a:p>
                      <a:pPr algn="l" fontAlgn="base"/>
                      <a:r>
                        <a:rPr lang="en-US" sz="1100" b="1" i="0" dirty="0">
                          <a:solidFill>
                            <a:srgbClr val="000000"/>
                          </a:solidFill>
                          <a:effectLst/>
                          <a:latin typeface="Trebuchet MS" panose="020B0603020202020204" pitchFamily="34" charset="0"/>
                        </a:rPr>
                        <a:t>Chapter 5:​</a:t>
                      </a:r>
                      <a:endParaRPr lang="en-US" sz="2400" b="1"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District of Residence Codes​</a:t>
                      </a:r>
                      <a:endParaRPr lang="en-US" sz="105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Career Path Codes Credential Type Codes ​</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13305995"/>
                  </a:ext>
                </a:extLst>
              </a:tr>
              <a:tr h="1150776">
                <a:tc>
                  <a:txBody>
                    <a:bodyPr/>
                    <a:lstStyle/>
                    <a:p>
                      <a:pPr algn="l" fontAlgn="base"/>
                      <a:r>
                        <a:rPr lang="en-US" sz="1200" b="1" i="0">
                          <a:solidFill>
                            <a:srgbClr val="000000"/>
                          </a:solidFill>
                          <a:effectLst/>
                          <a:latin typeface="Trebuchet MS" panose="020B0603020202020204" pitchFamily="34" charset="0"/>
                        </a:rPr>
                        <a:t>Where am I?​</a:t>
                      </a:r>
                      <a:endParaRPr lang="en-US" sz="2400" b="1" i="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Enrollments​</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School Entry/Exit​</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SMS​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tc>
                  <a:txBody>
                    <a:bodyPr/>
                    <a:lstStyle/>
                    <a:p>
                      <a:pPr algn="l" fontAlgn="base"/>
                      <a:r>
                        <a:rPr lang="en-US" sz="1100" b="1" i="0" dirty="0">
                          <a:solidFill>
                            <a:srgbClr val="000000"/>
                          </a:solidFill>
                          <a:effectLst/>
                          <a:latin typeface="Trebuchet MS" panose="020B0603020202020204" pitchFamily="34" charset="0"/>
                        </a:rPr>
                        <a:t>Chapter 2:</a:t>
                      </a:r>
                      <a:r>
                        <a:rPr lang="en-US" sz="1100" b="0" i="0" dirty="0">
                          <a:solidFill>
                            <a:srgbClr val="000000"/>
                          </a:solidFill>
                          <a:effectLst/>
                          <a:latin typeface="Trebuchet MS" panose="020B0603020202020204" pitchFamily="34" charset="0"/>
                        </a:rPr>
                        <a:t>​</a:t>
                      </a:r>
                      <a:endParaRPr lang="en-US" sz="2400" b="0"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Table of Reporting Responsibility​</a:t>
                      </a:r>
                      <a:endParaRPr lang="en-US" sz="1050" b="0" i="0" dirty="0">
                        <a:solidFill>
                          <a:srgbClr val="000000"/>
                        </a:solidFill>
                        <a:effectLst/>
                        <a:latin typeface="Arial" panose="020B0604020202020204" pitchFamily="34" charset="0"/>
                      </a:endParaRPr>
                    </a:p>
                    <a:p>
                      <a:pPr algn="l" fontAlgn="base"/>
                      <a:r>
                        <a:rPr lang="en-US" sz="1100" b="1" i="0" dirty="0">
                          <a:solidFill>
                            <a:srgbClr val="000000"/>
                          </a:solidFill>
                          <a:effectLst/>
                          <a:latin typeface="Trebuchet MS" panose="020B0603020202020204" pitchFamily="34" charset="0"/>
                        </a:rPr>
                        <a:t>Chapter 5:​</a:t>
                      </a:r>
                      <a:endParaRPr lang="en-US" sz="2400" b="1"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Enrollment (Beginning and Ending) Codes and Descriptions​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71206000"/>
                  </a:ext>
                </a:extLst>
              </a:tr>
              <a:tr h="581379">
                <a:tc>
                  <a:txBody>
                    <a:bodyPr/>
                    <a:lstStyle/>
                    <a:p>
                      <a:pPr algn="l" fontAlgn="base"/>
                      <a:r>
                        <a:rPr lang="en-US" sz="1200" b="1" i="0">
                          <a:solidFill>
                            <a:srgbClr val="000000"/>
                          </a:solidFill>
                          <a:effectLst/>
                          <a:latin typeface="Trebuchet MS" panose="020B0603020202020204" pitchFamily="34" charset="0"/>
                        </a:rPr>
                        <a:t>What Program Services do I participate in?​</a:t>
                      </a:r>
                      <a:endParaRPr lang="en-US" sz="2400" b="1" i="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a:solidFill>
                            <a:srgbClr val="000000"/>
                          </a:solidFill>
                          <a:effectLst/>
                          <a:latin typeface="Trebuchet MS" panose="020B0603020202020204" pitchFamily="34" charset="0"/>
                        </a:rPr>
                        <a:t>Program Fact​</a:t>
                      </a:r>
                      <a:endParaRPr lang="en-US" sz="1050" b="0" i="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Programs Fact​</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SMS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tc>
                  <a:txBody>
                    <a:bodyPr/>
                    <a:lstStyle/>
                    <a:p>
                      <a:pPr algn="l" fontAlgn="base"/>
                      <a:r>
                        <a:rPr lang="en-US" sz="1100" b="1" i="0" dirty="0">
                          <a:solidFill>
                            <a:srgbClr val="000000"/>
                          </a:solidFill>
                          <a:effectLst/>
                          <a:latin typeface="Trebuchet MS" panose="020B0603020202020204" pitchFamily="34" charset="0"/>
                        </a:rPr>
                        <a:t>Chapter 5:​</a:t>
                      </a:r>
                      <a:endParaRPr lang="en-US" sz="2400" b="1"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Program Service Codes and Descriptions​</a:t>
                      </a: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ELL Eligible &amp; ELL Programs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589699160"/>
                  </a:ext>
                </a:extLst>
              </a:tr>
              <a:tr h="650439">
                <a:tc>
                  <a:txBody>
                    <a:bodyPr/>
                    <a:lstStyle/>
                    <a:p>
                      <a:pPr algn="l" fontAlgn="base"/>
                      <a:r>
                        <a:rPr lang="en-US" sz="1200" b="1" i="0" dirty="0">
                          <a:solidFill>
                            <a:srgbClr val="000000"/>
                          </a:solidFill>
                          <a:effectLst/>
                          <a:latin typeface="Trebuchet MS" panose="020B0603020202020204" pitchFamily="34" charset="0"/>
                        </a:rPr>
                        <a:t>What assessments have I taken?​</a:t>
                      </a:r>
                      <a:endParaRPr lang="en-US" sz="2400" b="1" i="0" dirty="0">
                        <a:solidFill>
                          <a:srgbClr val="000000"/>
                        </a:solidFill>
                        <a:effectLst/>
                      </a:endParaRPr>
                    </a:p>
                  </a:txBody>
                  <a:tcPr marL="63350" marR="63350" marT="31675" marB="31675" anchor="ctr">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Assessment​</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Assessment Fact​</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SMS, College Board, IB​</a:t>
                      </a:r>
                      <a:endParaRPr lang="en-US" sz="105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(MAARS loads 3-8 ELA/Math, Gr. 5 &amp; 8 Science, Regents, NYSITELL, NYSESLAT)​</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tc>
                  <a:txBody>
                    <a:bodyPr/>
                    <a:lstStyle/>
                    <a:p>
                      <a:pPr algn="l" fontAlgn="base"/>
                      <a:r>
                        <a:rPr lang="en-US" sz="1100" b="1" i="0" dirty="0">
                          <a:solidFill>
                            <a:srgbClr val="000000"/>
                          </a:solidFill>
                          <a:effectLst/>
                          <a:latin typeface="Trebuchet MS" panose="020B0603020202020204" pitchFamily="34" charset="0"/>
                        </a:rPr>
                        <a:t>Chapter 5:​</a:t>
                      </a:r>
                      <a:endParaRPr lang="en-US" sz="2400" b="1" i="0" dirty="0">
                        <a:solidFill>
                          <a:srgbClr val="000000"/>
                        </a:solidFill>
                        <a:effectLst/>
                      </a:endParaRPr>
                    </a:p>
                    <a:p>
                      <a:pPr algn="l" fontAlgn="base">
                        <a:buFont typeface="Arial" panose="020B0604020202020204" pitchFamily="34" charset="0"/>
                        <a:buChar char="•"/>
                      </a:pPr>
                      <a:r>
                        <a:rPr lang="en-US" sz="1100" b="0" i="0" dirty="0">
                          <a:solidFill>
                            <a:srgbClr val="000000"/>
                          </a:solidFill>
                          <a:effectLst/>
                          <a:latin typeface="Trebuchet MS" panose="020B0603020202020204" pitchFamily="34" charset="0"/>
                        </a:rPr>
                        <a:t>Assessment Measure Standard Codes and Descriptions​</a:t>
                      </a:r>
                      <a:endParaRPr lang="en-US" sz="1050" b="0" i="0" dirty="0">
                        <a:solidFill>
                          <a:srgbClr val="000000"/>
                        </a:solidFill>
                        <a:effectLst/>
                        <a:latin typeface="Arial" panose="020B0604020202020204" pitchFamily="34" charset="0"/>
                      </a:endParaRPr>
                    </a:p>
                  </a:txBody>
                  <a:tcPr marL="63350" marR="63350" marT="31675" marB="31675">
                    <a:lnL w="14126" cap="flat" cmpd="sng" algn="ctr">
                      <a:solidFill>
                        <a:srgbClr val="54A021"/>
                      </a:solidFill>
                      <a:prstDash val="solid"/>
                      <a:round/>
                      <a:headEnd type="none" w="med" len="med"/>
                      <a:tailEnd type="none" w="med" len="med"/>
                    </a:lnL>
                    <a:lnR w="14126" cap="flat" cmpd="sng" algn="ctr">
                      <a:solidFill>
                        <a:srgbClr val="54A021"/>
                      </a:solidFill>
                      <a:prstDash val="solid"/>
                      <a:round/>
                      <a:headEnd type="none" w="med" len="med"/>
                      <a:tailEnd type="none" w="med" len="med"/>
                    </a:lnR>
                    <a:lnT w="14126" cap="flat" cmpd="sng" algn="ctr">
                      <a:solidFill>
                        <a:srgbClr val="54A021"/>
                      </a:solidFill>
                      <a:prstDash val="solid"/>
                      <a:round/>
                      <a:headEnd type="none" w="med" len="med"/>
                      <a:tailEnd type="none" w="med" len="med"/>
                    </a:lnT>
                    <a:lnB w="14126" cap="flat" cmpd="sng" algn="ctr">
                      <a:solidFill>
                        <a:srgbClr val="54A021"/>
                      </a:solidFill>
                      <a:prstDash val="solid"/>
                      <a:round/>
                      <a:headEnd type="none" w="med" len="med"/>
                      <a:tailEnd type="none" w="med" len="med"/>
                    </a:lnB>
                    <a:solidFill>
                      <a:srgbClr val="D1DFCC"/>
                    </a:solidFill>
                  </a:tcPr>
                </a:tc>
                <a:extLst>
                  <a:ext uri="{0D108BD9-81ED-4DB2-BD59-A6C34878D82A}">
                    <a16:rowId xmlns:a16="http://schemas.microsoft.com/office/drawing/2014/main" val="1340512806"/>
                  </a:ext>
                </a:extLst>
              </a:tr>
            </a:tbl>
          </a:graphicData>
        </a:graphic>
      </p:graphicFrame>
      <p:sp>
        <p:nvSpPr>
          <p:cNvPr id="6" name="Rectangle 5">
            <a:extLst>
              <a:ext uri="{FF2B5EF4-FFF2-40B4-BE49-F238E27FC236}">
                <a16:creationId xmlns:a16="http://schemas.microsoft.com/office/drawing/2014/main" id="{2D6509E5-2E3B-03DF-AE15-1DA4E9F4ED30}"/>
              </a:ext>
            </a:extLst>
          </p:cNvPr>
          <p:cNvSpPr/>
          <p:nvPr/>
        </p:nvSpPr>
        <p:spPr>
          <a:xfrm>
            <a:off x="522731" y="1772999"/>
            <a:ext cx="11167836" cy="2552358"/>
          </a:xfrm>
          <a:prstGeom prst="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60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1661-84FA-7E01-DA42-0C31A2417B84}"/>
              </a:ext>
            </a:extLst>
          </p:cNvPr>
          <p:cNvSpPr>
            <a:spLocks noGrp="1"/>
          </p:cNvSpPr>
          <p:nvPr>
            <p:ph type="title"/>
          </p:nvPr>
        </p:nvSpPr>
        <p:spPr/>
        <p:txBody>
          <a:bodyPr/>
          <a:lstStyle/>
          <a:p>
            <a:r>
              <a:rPr lang="en-US" dirty="0"/>
              <a:t>Data Reporting Resources</a:t>
            </a:r>
          </a:p>
        </p:txBody>
      </p:sp>
      <p:sp>
        <p:nvSpPr>
          <p:cNvPr id="3" name="Content Placeholder 2">
            <a:extLst>
              <a:ext uri="{FF2B5EF4-FFF2-40B4-BE49-F238E27FC236}">
                <a16:creationId xmlns:a16="http://schemas.microsoft.com/office/drawing/2014/main" id="{6FDBBB63-9C9C-82BE-C0BA-0E7C519E6E62}"/>
              </a:ext>
            </a:extLst>
          </p:cNvPr>
          <p:cNvSpPr>
            <a:spLocks noGrp="1"/>
          </p:cNvSpPr>
          <p:nvPr>
            <p:ph sz="half" idx="1"/>
          </p:nvPr>
        </p:nvSpPr>
        <p:spPr/>
        <p:txBody>
          <a:bodyPr/>
          <a:lstStyle/>
          <a:p>
            <a:r>
              <a:rPr lang="en-US" sz="2000" b="1" dirty="0"/>
              <a:t>SIRS Manual: </a:t>
            </a:r>
            <a:r>
              <a:rPr lang="en-US" sz="2000" dirty="0"/>
              <a:t>defines data elements and provides instruction on how data elements are reported </a:t>
            </a:r>
            <a:r>
              <a:rPr lang="en-US" sz="2000" dirty="0">
                <a:hlinkClick r:id="rId2"/>
              </a:rPr>
              <a:t>https://www.p12.nysed.gov/irs/sirs/</a:t>
            </a:r>
            <a:endParaRPr lang="en-US" sz="2000" dirty="0"/>
          </a:p>
          <a:p>
            <a:r>
              <a:rPr lang="en-US" sz="2000" b="1" dirty="0"/>
              <a:t>SIRS Reporting Timeline: </a:t>
            </a:r>
            <a:r>
              <a:rPr lang="en-US" sz="2000" dirty="0"/>
              <a:t>includes the deadlines for data verification and certification. </a:t>
            </a:r>
            <a:r>
              <a:rPr lang="en-US" sz="2000" dirty="0">
                <a:hlinkClick r:id="rId3"/>
              </a:rPr>
              <a:t>https://www.nysed.gov/information-reporting-services</a:t>
            </a:r>
            <a:endParaRPr lang="en-US" sz="2000" dirty="0"/>
          </a:p>
          <a:p>
            <a:r>
              <a:rPr lang="en-US" b="1" dirty="0"/>
              <a:t>MAARS Team: </a:t>
            </a:r>
            <a:r>
              <a:rPr lang="en-US" dirty="0"/>
              <a:t>help with questions about data reporting, Level 0, Level 1, and L2RPT. </a:t>
            </a:r>
            <a:endParaRPr lang="en-US" sz="2000" dirty="0"/>
          </a:p>
        </p:txBody>
      </p:sp>
      <p:sp>
        <p:nvSpPr>
          <p:cNvPr id="4" name="Date Placeholder 3">
            <a:extLst>
              <a:ext uri="{FF2B5EF4-FFF2-40B4-BE49-F238E27FC236}">
                <a16:creationId xmlns:a16="http://schemas.microsoft.com/office/drawing/2014/main" id="{CE190075-7228-D877-EAC8-FC8ED6368834}"/>
              </a:ext>
            </a:extLst>
          </p:cNvPr>
          <p:cNvSpPr>
            <a:spLocks noGrp="1"/>
          </p:cNvSpPr>
          <p:nvPr>
            <p:ph type="dt" sz="half" idx="10"/>
          </p:nvPr>
        </p:nvSpPr>
        <p:spPr/>
        <p:txBody>
          <a:bodyPr/>
          <a:lstStyle/>
          <a:p>
            <a:fld id="{F7C1DFD0-5194-446A-B40B-5306590BB455}" type="datetime1">
              <a:rPr lang="en-US" smtClean="0"/>
              <a:t>10/17/2024</a:t>
            </a:fld>
            <a:endParaRPr lang="en-US" dirty="0"/>
          </a:p>
        </p:txBody>
      </p:sp>
      <p:sp>
        <p:nvSpPr>
          <p:cNvPr id="5" name="Slide Number Placeholder 4">
            <a:extLst>
              <a:ext uri="{FF2B5EF4-FFF2-40B4-BE49-F238E27FC236}">
                <a16:creationId xmlns:a16="http://schemas.microsoft.com/office/drawing/2014/main" id="{08411565-D644-5574-B161-9A8C2DB3F094}"/>
              </a:ext>
            </a:extLst>
          </p:cNvPr>
          <p:cNvSpPr>
            <a:spLocks noGrp="1"/>
          </p:cNvSpPr>
          <p:nvPr>
            <p:ph type="sldNum" sz="quarter" idx="12"/>
          </p:nvPr>
        </p:nvSpPr>
        <p:spPr/>
        <p:txBody>
          <a:bodyPr/>
          <a:lstStyle/>
          <a:p>
            <a:fld id="{4CE482DC-2269-4F26-9D2A-7E44B1A4CD85}" type="slidenum">
              <a:rPr lang="en-US" smtClean="0"/>
              <a:t>9</a:t>
            </a:fld>
            <a:endParaRPr lang="en-US" dirty="0"/>
          </a:p>
        </p:txBody>
      </p:sp>
      <p:pic>
        <p:nvPicPr>
          <p:cNvPr id="7" name="Content Placeholder 6">
            <a:extLst>
              <a:ext uri="{FF2B5EF4-FFF2-40B4-BE49-F238E27FC236}">
                <a16:creationId xmlns:a16="http://schemas.microsoft.com/office/drawing/2014/main" id="{5EAA82BD-832B-2614-444E-F169C33681F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l="2470" r="2470"/>
          <a:stretch/>
        </p:blipFill>
        <p:spPr>
          <a:xfrm>
            <a:off x="7009645" y="1195867"/>
            <a:ext cx="3790807" cy="4881495"/>
          </a:xfrm>
          <a:prstGeom prst="rect">
            <a:avLst/>
          </a:prstGeom>
          <a:ln>
            <a:solidFill>
              <a:schemeClr val="tx1"/>
            </a:solidFill>
          </a:ln>
        </p:spPr>
      </p:pic>
      <p:pic>
        <p:nvPicPr>
          <p:cNvPr id="1026" name="Picture 2" descr="RP Rules | Forgotton Ubiquity RP Wiki | Fandom">
            <a:extLst>
              <a:ext uri="{FF2B5EF4-FFF2-40B4-BE49-F238E27FC236}">
                <a16:creationId xmlns:a16="http://schemas.microsoft.com/office/drawing/2014/main" id="{C3CAEA64-D81E-DA8F-E5EC-7EE4C40FB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9080" y="2845541"/>
            <a:ext cx="1936387" cy="2259118"/>
          </a:xfrm>
          <a:prstGeom prst="rect">
            <a:avLst/>
          </a:prstGeom>
          <a:noFill/>
          <a:ln>
            <a:solidFill>
              <a:srgbClr val="C00000"/>
            </a:solidFill>
          </a:ln>
        </p:spPr>
      </p:pic>
    </p:spTree>
    <p:extLst>
      <p:ext uri="{BB962C8B-B14F-4D97-AF65-F5344CB8AC3E}">
        <p14:creationId xmlns:p14="http://schemas.microsoft.com/office/powerpoint/2010/main" val="134608139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964</TotalTime>
  <Words>1456</Words>
  <Application>Microsoft Office PowerPoint</Application>
  <PresentationFormat>Widescreen</PresentationFormat>
  <Paragraphs>292</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Google Sans</vt:lpstr>
      <vt:lpstr>Tahoma</vt:lpstr>
      <vt:lpstr>Trebuchet MS</vt:lpstr>
      <vt:lpstr>Retrospect</vt:lpstr>
      <vt:lpstr>DCC Training For Non-Public Schools</vt:lpstr>
      <vt:lpstr>NYS Reporting</vt:lpstr>
      <vt:lpstr>Who’s Who in NYS Reporting</vt:lpstr>
      <vt:lpstr>SIRS Reporting Levels</vt:lpstr>
      <vt:lpstr>WNYRIC Data Warehouse - Level 1 </vt:lpstr>
      <vt:lpstr>Level 2 – State Data Warehouse</vt:lpstr>
      <vt:lpstr>What data is collected through SIRS?</vt:lpstr>
      <vt:lpstr>PowerPoint Presentation</vt:lpstr>
      <vt:lpstr>Data Reporting Resources</vt:lpstr>
      <vt:lpstr>SIRS Manual</vt:lpstr>
      <vt:lpstr>Table of Reporting Responsibility</vt:lpstr>
      <vt:lpstr>Enrollment Codes and Descriptions</vt:lpstr>
      <vt:lpstr>Level 0 - https://level0.monroe.edu</vt:lpstr>
      <vt:lpstr>Level 0 Top Navigation Menu</vt:lpstr>
      <vt:lpstr>Level 0 Dashboard</vt:lpstr>
      <vt:lpstr>Entering Data into Level 0</vt:lpstr>
      <vt:lpstr>PowerPoint Presentation</vt:lpstr>
      <vt:lpstr>Electronic Import</vt:lpstr>
      <vt:lpstr>Importing Program Fact</vt:lpstr>
      <vt:lpstr>Manual Input - Demographics</vt:lpstr>
      <vt:lpstr>Student Local IDs</vt:lpstr>
      <vt:lpstr>Manual Input - Enrollment</vt:lpstr>
      <vt:lpstr>Manual Input Programs – ELL Eligible </vt:lpstr>
      <vt:lpstr>Manual Input Programs – ELL Program</vt:lpstr>
      <vt:lpstr>NEW – Type of Disability Program</vt:lpstr>
      <vt:lpstr>Reports</vt:lpstr>
      <vt:lpstr>L1-Data Prep</vt:lpstr>
      <vt:lpstr>Level 0 Errors</vt:lpstr>
      <vt:lpstr>Level 0 Errors</vt:lpstr>
      <vt:lpstr>SIRS Timeline &amp; Fall Tasks</vt:lpstr>
      <vt:lpstr>Fall/Winter Data Reporting Tasks</vt:lpstr>
      <vt:lpstr>Monthly Data Updates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DCC Training #1</dc:title>
  <dc:creator>Laurie Hazard</dc:creator>
  <cp:lastModifiedBy>Laurie Hazard</cp:lastModifiedBy>
  <cp:revision>3</cp:revision>
  <dcterms:created xsi:type="dcterms:W3CDTF">2023-10-31T14:49:44Z</dcterms:created>
  <dcterms:modified xsi:type="dcterms:W3CDTF">2024-10-17T14:25:28Z</dcterms:modified>
</cp:coreProperties>
</file>